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arlow Condensed Heavy" charset="1" panose="00000A06000000000000"/>
      <p:regular r:id="rId19"/>
    </p:embeddedFont>
    <p:embeddedFont>
      <p:font typeface="Aileron" charset="1" panose="00000500000000000000"/>
      <p:regular r:id="rId20"/>
    </p:embeddedFont>
    <p:embeddedFont>
      <p:font typeface="Aileron Bold" charset="1" panose="00000800000000000000"/>
      <p:regular r:id="rId21"/>
    </p:embeddedFont>
    <p:embeddedFont>
      <p:font typeface="Aileron Ultra-Bold" charset="1" panose="00000A00000000000000"/>
      <p:regular r:id="rId22"/>
    </p:embeddedFont>
    <p:embeddedFont>
      <p:font typeface="Akzidenz-Grotesk Heavy" charset="1" panose="02000503050000020004"/>
      <p:regular r:id="rId23"/>
    </p:embeddedFont>
    <p:embeddedFont>
      <p:font typeface="Aileron Heavy" charset="1" panose="00000A00000000000000"/>
      <p:regular r:id="rId24"/>
    </p:embeddedFont>
    <p:embeddedFont>
      <p:font typeface="Akzidenz-Grotesk" charset="1" panose="020005030300000200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5.jpeg" Type="http://schemas.openxmlformats.org/officeDocument/2006/relationships/image"/><Relationship Id="rId7" Target="../media/VAGkW1LmqpA.mp4" Type="http://schemas.openxmlformats.org/officeDocument/2006/relationships/video"/><Relationship Id="rId8" Target="../media/VAGkW1LmqpA.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6.jpeg" Type="http://schemas.openxmlformats.org/officeDocument/2006/relationships/image"/><Relationship Id="rId7" Target="../media/VAGkWzPQp-8.mp4" Type="http://schemas.openxmlformats.org/officeDocument/2006/relationships/video"/><Relationship Id="rId8" Target="../media/VAGkWzPQp-8.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32634"/>
            <a:ext cx="18288000" cy="4221733"/>
            <a:chOff x="0" y="0"/>
            <a:chExt cx="4816593" cy="1111897"/>
          </a:xfrm>
        </p:grpSpPr>
        <p:sp>
          <p:nvSpPr>
            <p:cNvPr name="Freeform 3" id="3"/>
            <p:cNvSpPr/>
            <p:nvPr/>
          </p:nvSpPr>
          <p:spPr>
            <a:xfrm flipH="false" flipV="false" rot="0">
              <a:off x="0" y="0"/>
              <a:ext cx="4816592" cy="1111897"/>
            </a:xfrm>
            <a:custGeom>
              <a:avLst/>
              <a:gdLst/>
              <a:ahLst/>
              <a:cxnLst/>
              <a:rect r="r" b="b" t="t" l="l"/>
              <a:pathLst>
                <a:path h="1111897" w="4816592">
                  <a:moveTo>
                    <a:pt x="0" y="0"/>
                  </a:moveTo>
                  <a:lnTo>
                    <a:pt x="4816592" y="0"/>
                  </a:lnTo>
                  <a:lnTo>
                    <a:pt x="4816592" y="1111897"/>
                  </a:lnTo>
                  <a:lnTo>
                    <a:pt x="0" y="1111897"/>
                  </a:lnTo>
                  <a:close/>
                </a:path>
              </a:pathLst>
            </a:custGeom>
            <a:solidFill>
              <a:srgbClr val="E1EDFC"/>
            </a:solidFill>
          </p:spPr>
        </p:sp>
        <p:sp>
          <p:nvSpPr>
            <p:cNvPr name="TextBox 4" id="4"/>
            <p:cNvSpPr txBox="true"/>
            <p:nvPr/>
          </p:nvSpPr>
          <p:spPr>
            <a:xfrm>
              <a:off x="0" y="-47625"/>
              <a:ext cx="4816593" cy="115952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2007850" y="-1241903"/>
            <a:ext cx="4015700" cy="4015700"/>
          </a:xfrm>
          <a:custGeom>
            <a:avLst/>
            <a:gdLst/>
            <a:ahLst/>
            <a:cxnLst/>
            <a:rect r="r" b="b" t="t" l="l"/>
            <a:pathLst>
              <a:path h="4015700" w="4015700">
                <a:moveTo>
                  <a:pt x="0" y="0"/>
                </a:moveTo>
                <a:lnTo>
                  <a:pt x="4015700" y="0"/>
                </a:lnTo>
                <a:lnTo>
                  <a:pt x="4015700" y="4015700"/>
                </a:lnTo>
                <a:lnTo>
                  <a:pt x="0" y="401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914830"/>
            <a:ext cx="4429479" cy="1165304"/>
          </a:xfrm>
          <a:custGeom>
            <a:avLst/>
            <a:gdLst/>
            <a:ahLst/>
            <a:cxnLst/>
            <a:rect r="r" b="b" t="t" l="l"/>
            <a:pathLst>
              <a:path h="1165304" w="4429479">
                <a:moveTo>
                  <a:pt x="0" y="0"/>
                </a:moveTo>
                <a:lnTo>
                  <a:pt x="4429479" y="0"/>
                </a:lnTo>
                <a:lnTo>
                  <a:pt x="4429479" y="1165304"/>
                </a:lnTo>
                <a:lnTo>
                  <a:pt x="0" y="1165304"/>
                </a:lnTo>
                <a:lnTo>
                  <a:pt x="0" y="0"/>
                </a:lnTo>
                <a:close/>
              </a:path>
            </a:pathLst>
          </a:custGeom>
          <a:blipFill>
            <a:blip r:embed="rId4"/>
            <a:stretch>
              <a:fillRect l="0" t="0" r="0" b="0"/>
            </a:stretch>
          </a:blipFill>
        </p:spPr>
      </p:sp>
      <p:sp>
        <p:nvSpPr>
          <p:cNvPr name="TextBox 7" id="7"/>
          <p:cNvSpPr txBox="true"/>
          <p:nvPr/>
        </p:nvSpPr>
        <p:spPr>
          <a:xfrm rot="0">
            <a:off x="1779105" y="3775710"/>
            <a:ext cx="14729791" cy="2726055"/>
          </a:xfrm>
          <a:prstGeom prst="rect">
            <a:avLst/>
          </a:prstGeom>
        </p:spPr>
        <p:txBody>
          <a:bodyPr anchor="t" rtlCol="false" tIns="0" lIns="0" bIns="0" rIns="0">
            <a:spAutoFit/>
          </a:bodyPr>
          <a:lstStyle/>
          <a:p>
            <a:pPr algn="ctr">
              <a:lnSpc>
                <a:spcPts val="10710"/>
              </a:lnSpc>
            </a:pPr>
            <a:r>
              <a:rPr lang="en-US" b="true" sz="9000">
                <a:solidFill>
                  <a:srgbClr val="0E2F5F"/>
                </a:solidFill>
                <a:latin typeface="Barlow Condensed Heavy"/>
                <a:ea typeface="Barlow Condensed Heavy"/>
                <a:cs typeface="Barlow Condensed Heavy"/>
                <a:sym typeface="Barlow Condensed Heavy"/>
              </a:rPr>
              <a:t>DIGITIZED  LIBRARY MANAGEMENT  SYSTEM</a:t>
            </a:r>
          </a:p>
        </p:txBody>
      </p:sp>
      <p:sp>
        <p:nvSpPr>
          <p:cNvPr name="TextBox 8" id="8"/>
          <p:cNvSpPr txBox="true"/>
          <p:nvPr/>
        </p:nvSpPr>
        <p:spPr>
          <a:xfrm rot="0">
            <a:off x="1028700" y="8157392"/>
            <a:ext cx="14345023" cy="1589403"/>
          </a:xfrm>
          <a:prstGeom prst="rect">
            <a:avLst/>
          </a:prstGeom>
        </p:spPr>
        <p:txBody>
          <a:bodyPr anchor="t" rtlCol="false" tIns="0" lIns="0" bIns="0" rIns="0">
            <a:spAutoFit/>
          </a:bodyPr>
          <a:lstStyle/>
          <a:p>
            <a:pPr algn="just">
              <a:lnSpc>
                <a:spcPts val="3220"/>
              </a:lnSpc>
            </a:pPr>
          </a:p>
          <a:p>
            <a:pPr algn="just">
              <a:lnSpc>
                <a:spcPts val="3220"/>
              </a:lnSpc>
            </a:pPr>
            <a:r>
              <a:rPr lang="en-US" sz="2300">
                <a:solidFill>
                  <a:srgbClr val="0E2F5F"/>
                </a:solidFill>
                <a:latin typeface="Aileron"/>
                <a:ea typeface="Aileron"/>
                <a:cs typeface="Aileron"/>
                <a:sym typeface="Aileron"/>
              </a:rPr>
              <a:t>Instructor</a:t>
            </a:r>
            <a:r>
              <a:rPr lang="en-US" sz="2300" b="true">
                <a:solidFill>
                  <a:srgbClr val="0E2F5F"/>
                </a:solidFill>
                <a:latin typeface="Aileron Bold"/>
                <a:ea typeface="Aileron Bold"/>
                <a:cs typeface="Aileron Bold"/>
                <a:sym typeface="Aileron Bold"/>
              </a:rPr>
              <a:t>: </a:t>
            </a:r>
            <a:r>
              <a:rPr lang="en-US" sz="2300" b="true">
                <a:solidFill>
                  <a:srgbClr val="0E2F5F"/>
                </a:solidFill>
                <a:latin typeface="Aileron Ultra-Bold"/>
                <a:ea typeface="Aileron Ultra-Bold"/>
                <a:cs typeface="Aileron Ultra-Bold"/>
                <a:sym typeface="Aileron Ultra-Bold"/>
              </a:rPr>
              <a:t>Dr. Mike Mireku Kwakye</a:t>
            </a:r>
          </a:p>
          <a:p>
            <a:pPr algn="just">
              <a:lnSpc>
                <a:spcPts val="3220"/>
              </a:lnSpc>
            </a:pPr>
            <a:r>
              <a:rPr lang="en-US" sz="2300">
                <a:solidFill>
                  <a:srgbClr val="0E2F5F"/>
                </a:solidFill>
                <a:latin typeface="Aileron"/>
                <a:ea typeface="Aileron"/>
                <a:cs typeface="Aileron"/>
                <a:sym typeface="Aileron"/>
              </a:rPr>
              <a:t>Member</a:t>
            </a:r>
            <a:r>
              <a:rPr lang="en-US" sz="2300" b="true">
                <a:solidFill>
                  <a:srgbClr val="0E2F5F"/>
                </a:solidFill>
                <a:latin typeface="Aileron Bold"/>
                <a:ea typeface="Aileron Bold"/>
                <a:cs typeface="Aileron Bold"/>
                <a:sym typeface="Aileron Bold"/>
              </a:rPr>
              <a:t>:</a:t>
            </a:r>
            <a:r>
              <a:rPr lang="en-US" sz="2300" b="true">
                <a:solidFill>
                  <a:srgbClr val="0E2F5F"/>
                </a:solidFill>
                <a:latin typeface="Aileron Ultra-Bold"/>
                <a:ea typeface="Aileron Ultra-Bold"/>
                <a:cs typeface="Aileron Ultra-Bold"/>
                <a:sym typeface="Aileron Ultra-Bold"/>
              </a:rPr>
              <a:t> Antony Reyes Pilo, Channet Lor, David Harmon, Matthew Herrick, Viraksith Huor</a:t>
            </a:r>
          </a:p>
          <a:p>
            <a:pPr algn="just">
              <a:lnSpc>
                <a:spcPts val="3220"/>
              </a:lnSpc>
            </a:pPr>
          </a:p>
        </p:txBody>
      </p:sp>
      <p:sp>
        <p:nvSpPr>
          <p:cNvPr name="Freeform 9" id="9"/>
          <p:cNvSpPr/>
          <p:nvPr/>
        </p:nvSpPr>
        <p:spPr>
          <a:xfrm flipH="false" flipV="false" rot="0">
            <a:off x="-963989" y="91154"/>
            <a:ext cx="1927979" cy="1349585"/>
          </a:xfrm>
          <a:custGeom>
            <a:avLst/>
            <a:gdLst/>
            <a:ahLst/>
            <a:cxnLst/>
            <a:rect r="r" b="b" t="t" l="l"/>
            <a:pathLst>
              <a:path h="1349585" w="1927979">
                <a:moveTo>
                  <a:pt x="0" y="0"/>
                </a:moveTo>
                <a:lnTo>
                  <a:pt x="1927978" y="0"/>
                </a:lnTo>
                <a:lnTo>
                  <a:pt x="1927978" y="1349585"/>
                </a:lnTo>
                <a:lnTo>
                  <a:pt x="0" y="13495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1489530" y="1290831"/>
            <a:ext cx="5769770" cy="789303"/>
          </a:xfrm>
          <a:prstGeom prst="rect">
            <a:avLst/>
          </a:prstGeom>
        </p:spPr>
        <p:txBody>
          <a:bodyPr anchor="t" rtlCol="false" tIns="0" lIns="0" bIns="0" rIns="0">
            <a:spAutoFit/>
          </a:bodyPr>
          <a:lstStyle/>
          <a:p>
            <a:pPr algn="r">
              <a:lnSpc>
                <a:spcPts val="3220"/>
              </a:lnSpc>
            </a:pPr>
            <a:r>
              <a:rPr lang="en-US" sz="2300">
                <a:solidFill>
                  <a:srgbClr val="0E2F5F"/>
                </a:solidFill>
                <a:latin typeface="Aileron"/>
                <a:ea typeface="Aileron"/>
                <a:cs typeface="Aileron"/>
                <a:sym typeface="Aileron"/>
              </a:rPr>
              <a:t>2025S_CSCI441_VB_Software Engineering</a:t>
            </a:r>
          </a:p>
          <a:p>
            <a:pPr algn="r">
              <a:lnSpc>
                <a:spcPts val="3220"/>
              </a:lnSpc>
            </a:pPr>
            <a:r>
              <a:rPr lang="en-US" sz="2300" b="true">
                <a:solidFill>
                  <a:srgbClr val="0E2F5F"/>
                </a:solidFill>
                <a:latin typeface="Aileron Bold"/>
                <a:ea typeface="Aileron Bold"/>
                <a:cs typeface="Aileron Bold"/>
                <a:sym typeface="Aileron Bold"/>
              </a:rPr>
              <a:t>Demo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446321"/>
            <a:ext cx="7033426" cy="3811979"/>
            <a:chOff x="0" y="0"/>
            <a:chExt cx="607171" cy="329075"/>
          </a:xfrm>
        </p:grpSpPr>
        <p:sp>
          <p:nvSpPr>
            <p:cNvPr name="Freeform 3" id="3"/>
            <p:cNvSpPr/>
            <p:nvPr/>
          </p:nvSpPr>
          <p:spPr>
            <a:xfrm flipH="false" flipV="false" rot="0">
              <a:off x="0" y="0"/>
              <a:ext cx="607171" cy="329075"/>
            </a:xfrm>
            <a:custGeom>
              <a:avLst/>
              <a:gdLst/>
              <a:ahLst/>
              <a:cxnLst/>
              <a:rect r="r" b="b" t="t" l="l"/>
              <a:pathLst>
                <a:path h="329075" w="607171">
                  <a:moveTo>
                    <a:pt x="17612" y="0"/>
                  </a:moveTo>
                  <a:lnTo>
                    <a:pt x="589559" y="0"/>
                  </a:lnTo>
                  <a:cubicBezTo>
                    <a:pt x="594230" y="0"/>
                    <a:pt x="598710" y="1856"/>
                    <a:pt x="602013" y="5158"/>
                  </a:cubicBezTo>
                  <a:cubicBezTo>
                    <a:pt x="605315" y="8461"/>
                    <a:pt x="607171" y="12941"/>
                    <a:pt x="607171" y="17612"/>
                  </a:cubicBezTo>
                  <a:lnTo>
                    <a:pt x="607171" y="311463"/>
                  </a:lnTo>
                  <a:cubicBezTo>
                    <a:pt x="607171" y="316134"/>
                    <a:pt x="605315" y="320614"/>
                    <a:pt x="602013" y="323916"/>
                  </a:cubicBezTo>
                  <a:cubicBezTo>
                    <a:pt x="598710" y="327219"/>
                    <a:pt x="594230" y="329075"/>
                    <a:pt x="589559" y="329075"/>
                  </a:cubicBezTo>
                  <a:lnTo>
                    <a:pt x="17612" y="329075"/>
                  </a:lnTo>
                  <a:cubicBezTo>
                    <a:pt x="12941" y="329075"/>
                    <a:pt x="8461" y="327219"/>
                    <a:pt x="5158" y="323916"/>
                  </a:cubicBezTo>
                  <a:cubicBezTo>
                    <a:pt x="1856" y="320614"/>
                    <a:pt x="0" y="316134"/>
                    <a:pt x="0" y="311463"/>
                  </a:cubicBezTo>
                  <a:lnTo>
                    <a:pt x="0" y="17612"/>
                  </a:lnTo>
                  <a:cubicBezTo>
                    <a:pt x="0" y="12941"/>
                    <a:pt x="1856" y="8461"/>
                    <a:pt x="5158" y="5158"/>
                  </a:cubicBezTo>
                  <a:cubicBezTo>
                    <a:pt x="8461" y="1856"/>
                    <a:pt x="12941" y="0"/>
                    <a:pt x="17612" y="0"/>
                  </a:cubicBezTo>
                  <a:close/>
                </a:path>
              </a:pathLst>
            </a:custGeom>
            <a:blipFill>
              <a:blip r:embed="rId2"/>
              <a:stretch>
                <a:fillRect l="-3230" t="0" r="-3230" b="0"/>
              </a:stretch>
            </a:blipFill>
          </p:spPr>
        </p:sp>
      </p:grpSp>
      <p:grpSp>
        <p:nvGrpSpPr>
          <p:cNvPr name="Group 4" id="4"/>
          <p:cNvGrpSpPr/>
          <p:nvPr/>
        </p:nvGrpSpPr>
        <p:grpSpPr>
          <a:xfrm rot="0">
            <a:off x="8395135" y="4494834"/>
            <a:ext cx="8864165" cy="4974781"/>
            <a:chOff x="0" y="0"/>
            <a:chExt cx="607171" cy="340759"/>
          </a:xfrm>
        </p:grpSpPr>
        <p:sp>
          <p:nvSpPr>
            <p:cNvPr name="Freeform 5" id="5"/>
            <p:cNvSpPr/>
            <p:nvPr/>
          </p:nvSpPr>
          <p:spPr>
            <a:xfrm flipH="false" flipV="false" rot="0">
              <a:off x="0" y="0"/>
              <a:ext cx="607171" cy="340759"/>
            </a:xfrm>
            <a:custGeom>
              <a:avLst/>
              <a:gdLst/>
              <a:ahLst/>
              <a:cxnLst/>
              <a:rect r="r" b="b" t="t" l="l"/>
              <a:pathLst>
                <a:path h="340759" w="607171">
                  <a:moveTo>
                    <a:pt x="13974" y="0"/>
                  </a:moveTo>
                  <a:lnTo>
                    <a:pt x="593197" y="0"/>
                  </a:lnTo>
                  <a:cubicBezTo>
                    <a:pt x="600914" y="0"/>
                    <a:pt x="607171" y="6257"/>
                    <a:pt x="607171" y="13974"/>
                  </a:cubicBezTo>
                  <a:lnTo>
                    <a:pt x="607171" y="326784"/>
                  </a:lnTo>
                  <a:cubicBezTo>
                    <a:pt x="607171" y="334502"/>
                    <a:pt x="600914" y="340759"/>
                    <a:pt x="593197" y="340759"/>
                  </a:cubicBezTo>
                  <a:lnTo>
                    <a:pt x="13974" y="340759"/>
                  </a:lnTo>
                  <a:cubicBezTo>
                    <a:pt x="6257" y="340759"/>
                    <a:pt x="0" y="334502"/>
                    <a:pt x="0" y="326784"/>
                  </a:cubicBezTo>
                  <a:lnTo>
                    <a:pt x="0" y="13974"/>
                  </a:lnTo>
                  <a:cubicBezTo>
                    <a:pt x="0" y="6257"/>
                    <a:pt x="6257" y="0"/>
                    <a:pt x="13974" y="0"/>
                  </a:cubicBezTo>
                  <a:close/>
                </a:path>
              </a:pathLst>
            </a:custGeom>
            <a:blipFill>
              <a:blip r:embed="rId3"/>
              <a:stretch>
                <a:fillRect l="-936" t="0" r="-936" b="0"/>
              </a:stretch>
            </a:blipFill>
          </p:spPr>
        </p:sp>
      </p:grpSp>
      <p:grpSp>
        <p:nvGrpSpPr>
          <p:cNvPr name="Group 6" id="6"/>
          <p:cNvGrpSpPr/>
          <p:nvPr/>
        </p:nvGrpSpPr>
        <p:grpSpPr>
          <a:xfrm rot="0">
            <a:off x="12388279" y="4790735"/>
            <a:ext cx="4447585" cy="2496091"/>
            <a:chOff x="0" y="0"/>
            <a:chExt cx="607171" cy="340759"/>
          </a:xfrm>
        </p:grpSpPr>
        <p:sp>
          <p:nvSpPr>
            <p:cNvPr name="Freeform 7" id="7"/>
            <p:cNvSpPr/>
            <p:nvPr/>
          </p:nvSpPr>
          <p:spPr>
            <a:xfrm flipH="false" flipV="false" rot="0">
              <a:off x="0" y="0"/>
              <a:ext cx="607171" cy="340759"/>
            </a:xfrm>
            <a:custGeom>
              <a:avLst/>
              <a:gdLst/>
              <a:ahLst/>
              <a:cxnLst/>
              <a:rect r="r" b="b" t="t" l="l"/>
              <a:pathLst>
                <a:path h="340759" w="607171">
                  <a:moveTo>
                    <a:pt x="27851" y="0"/>
                  </a:moveTo>
                  <a:lnTo>
                    <a:pt x="579320" y="0"/>
                  </a:lnTo>
                  <a:cubicBezTo>
                    <a:pt x="586706" y="0"/>
                    <a:pt x="593790" y="2934"/>
                    <a:pt x="599013" y="8157"/>
                  </a:cubicBezTo>
                  <a:cubicBezTo>
                    <a:pt x="604237" y="13381"/>
                    <a:pt x="607171" y="20465"/>
                    <a:pt x="607171" y="27851"/>
                  </a:cubicBezTo>
                  <a:lnTo>
                    <a:pt x="607171" y="312908"/>
                  </a:lnTo>
                  <a:cubicBezTo>
                    <a:pt x="607171" y="320294"/>
                    <a:pt x="604237" y="327378"/>
                    <a:pt x="599013" y="332601"/>
                  </a:cubicBezTo>
                  <a:cubicBezTo>
                    <a:pt x="593790" y="337824"/>
                    <a:pt x="586706" y="340759"/>
                    <a:pt x="579320" y="340759"/>
                  </a:cubicBezTo>
                  <a:lnTo>
                    <a:pt x="27851" y="340759"/>
                  </a:lnTo>
                  <a:cubicBezTo>
                    <a:pt x="20465" y="340759"/>
                    <a:pt x="13381" y="337824"/>
                    <a:pt x="8157" y="332601"/>
                  </a:cubicBezTo>
                  <a:cubicBezTo>
                    <a:pt x="2934" y="327378"/>
                    <a:pt x="0" y="320294"/>
                    <a:pt x="0" y="312908"/>
                  </a:cubicBezTo>
                  <a:lnTo>
                    <a:pt x="0" y="27851"/>
                  </a:lnTo>
                  <a:cubicBezTo>
                    <a:pt x="0" y="20465"/>
                    <a:pt x="2934" y="13381"/>
                    <a:pt x="8157" y="8157"/>
                  </a:cubicBezTo>
                  <a:cubicBezTo>
                    <a:pt x="13381" y="2934"/>
                    <a:pt x="20465" y="0"/>
                    <a:pt x="27851" y="0"/>
                  </a:cubicBezTo>
                  <a:close/>
                </a:path>
              </a:pathLst>
            </a:custGeom>
            <a:blipFill>
              <a:blip r:embed="rId4"/>
              <a:stretch>
                <a:fillRect l="0" t="0" r="0" b="-95367"/>
              </a:stretch>
            </a:blipFill>
          </p:spPr>
        </p:sp>
      </p:grpSp>
      <p:sp>
        <p:nvSpPr>
          <p:cNvPr name="TextBox 8" id="8"/>
          <p:cNvSpPr txBox="true"/>
          <p:nvPr/>
        </p:nvSpPr>
        <p:spPr>
          <a:xfrm rot="0">
            <a:off x="796879" y="747131"/>
            <a:ext cx="9295782"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4. Ex</a:t>
            </a:r>
            <a:r>
              <a:rPr lang="en-US" b="true" sz="5199" strike="noStrike" u="none">
                <a:solidFill>
                  <a:srgbClr val="0E2F5F"/>
                </a:solidFill>
                <a:latin typeface="Akzidenz-Grotesk Heavy"/>
                <a:ea typeface="Akzidenz-Grotesk Heavy"/>
                <a:cs typeface="Akzidenz-Grotesk Heavy"/>
                <a:sym typeface="Akzidenz-Grotesk Heavy"/>
              </a:rPr>
              <a:t>planation Project UI</a:t>
            </a:r>
          </a:p>
        </p:txBody>
      </p:sp>
      <p:sp>
        <p:nvSpPr>
          <p:cNvPr name="TextBox 9" id="9"/>
          <p:cNvSpPr txBox="true"/>
          <p:nvPr/>
        </p:nvSpPr>
        <p:spPr>
          <a:xfrm rot="0">
            <a:off x="2399784" y="2076624"/>
            <a:ext cx="13214880" cy="1544318"/>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021828"/>
                </a:solidFill>
                <a:latin typeface="Aileron Bold"/>
                <a:ea typeface="Aileron Bold"/>
                <a:cs typeface="Aileron Bold"/>
                <a:sym typeface="Aileron Bold"/>
              </a:rPr>
              <a:t>The project’s UI for our website’s DigitizedLibraryManagementSystem_Demo consisted of the .html files and the style.css file. These files are the links that you are able to click on when you choose view the authors, books or create an account. Any sort of visual button, color, index, or format that you see on our website will be refered to as the UI or User-Interface.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13995" y="1099686"/>
            <a:ext cx="7688907" cy="2432939"/>
          </a:xfrm>
          <a:prstGeom prst="rect">
            <a:avLst/>
          </a:prstGeom>
        </p:spPr>
        <p:txBody>
          <a:bodyPr anchor="t" rtlCol="false" tIns="0" lIns="0" bIns="0" rIns="0">
            <a:spAutoFit/>
          </a:bodyPr>
          <a:lstStyle/>
          <a:p>
            <a:pPr algn="ctr" marL="0" indent="0" lvl="0">
              <a:lnSpc>
                <a:spcPts val="6222"/>
              </a:lnSpc>
              <a:spcBef>
                <a:spcPct val="0"/>
              </a:spcBef>
            </a:pPr>
            <a:r>
              <a:rPr lang="en-US" b="true" sz="4899">
                <a:solidFill>
                  <a:srgbClr val="0E2F5F"/>
                </a:solidFill>
                <a:latin typeface="Akzidenz-Grotesk Heavy"/>
                <a:ea typeface="Akzidenz-Grotesk Heavy"/>
                <a:cs typeface="Akzidenz-Grotesk Heavy"/>
                <a:sym typeface="Akzidenz-Grotesk Heavy"/>
              </a:rPr>
              <a:t>5. Sh</a:t>
            </a:r>
            <a:r>
              <a:rPr lang="en-US" b="true" sz="4899" strike="noStrike" u="none">
                <a:solidFill>
                  <a:srgbClr val="0E2F5F"/>
                </a:solidFill>
                <a:latin typeface="Akzidenz-Grotesk Heavy"/>
                <a:ea typeface="Akzidenz-Grotesk Heavy"/>
                <a:cs typeface="Akzidenz-Grotesk Heavy"/>
                <a:sym typeface="Akzidenz-Grotesk Heavy"/>
              </a:rPr>
              <a:t>owcasing the test of our website</a:t>
            </a:r>
          </a:p>
          <a:p>
            <a:pPr algn="ctr" marL="0" indent="0" lvl="0">
              <a:lnSpc>
                <a:spcPts val="6222"/>
              </a:lnSpc>
              <a:spcBef>
                <a:spcPct val="0"/>
              </a:spcBef>
            </a:pPr>
          </a:p>
        </p:txBody>
      </p:sp>
      <p:grpSp>
        <p:nvGrpSpPr>
          <p:cNvPr name="Group 3" id="3"/>
          <p:cNvGrpSpPr/>
          <p:nvPr/>
        </p:nvGrpSpPr>
        <p:grpSpPr>
          <a:xfrm rot="0">
            <a:off x="2429627" y="5206826"/>
            <a:ext cx="13355618" cy="3505281"/>
            <a:chOff x="0" y="0"/>
            <a:chExt cx="3517529" cy="923202"/>
          </a:xfrm>
        </p:grpSpPr>
        <p:sp>
          <p:nvSpPr>
            <p:cNvPr name="Freeform 4" id="4"/>
            <p:cNvSpPr/>
            <p:nvPr/>
          </p:nvSpPr>
          <p:spPr>
            <a:xfrm flipH="false" flipV="false" rot="0">
              <a:off x="0" y="0"/>
              <a:ext cx="3517529" cy="923202"/>
            </a:xfrm>
            <a:custGeom>
              <a:avLst/>
              <a:gdLst/>
              <a:ahLst/>
              <a:cxnLst/>
              <a:rect r="r" b="b" t="t" l="l"/>
              <a:pathLst>
                <a:path h="923202" w="3517529">
                  <a:moveTo>
                    <a:pt x="8695" y="0"/>
                  </a:moveTo>
                  <a:lnTo>
                    <a:pt x="3508834" y="0"/>
                  </a:lnTo>
                  <a:cubicBezTo>
                    <a:pt x="3511140" y="0"/>
                    <a:pt x="3513352" y="916"/>
                    <a:pt x="3514982" y="2547"/>
                  </a:cubicBezTo>
                  <a:cubicBezTo>
                    <a:pt x="3516613" y="4177"/>
                    <a:pt x="3517529" y="6389"/>
                    <a:pt x="3517529" y="8695"/>
                  </a:cubicBezTo>
                  <a:lnTo>
                    <a:pt x="3517529" y="914507"/>
                  </a:lnTo>
                  <a:cubicBezTo>
                    <a:pt x="3517529" y="916813"/>
                    <a:pt x="3516613" y="919024"/>
                    <a:pt x="3514982" y="920655"/>
                  </a:cubicBezTo>
                  <a:cubicBezTo>
                    <a:pt x="3513352" y="922286"/>
                    <a:pt x="3511140" y="923202"/>
                    <a:pt x="3508834" y="923202"/>
                  </a:cubicBezTo>
                  <a:lnTo>
                    <a:pt x="8695" y="923202"/>
                  </a:lnTo>
                  <a:cubicBezTo>
                    <a:pt x="6389" y="923202"/>
                    <a:pt x="4177" y="922286"/>
                    <a:pt x="2547" y="920655"/>
                  </a:cubicBezTo>
                  <a:cubicBezTo>
                    <a:pt x="916" y="919024"/>
                    <a:pt x="0" y="916813"/>
                    <a:pt x="0" y="914507"/>
                  </a:cubicBezTo>
                  <a:lnTo>
                    <a:pt x="0" y="8695"/>
                  </a:lnTo>
                  <a:cubicBezTo>
                    <a:pt x="0" y="6389"/>
                    <a:pt x="916" y="4177"/>
                    <a:pt x="2547" y="2547"/>
                  </a:cubicBezTo>
                  <a:cubicBezTo>
                    <a:pt x="4177" y="916"/>
                    <a:pt x="6389" y="0"/>
                    <a:pt x="8695" y="0"/>
                  </a:cubicBezTo>
                  <a:close/>
                </a:path>
              </a:pathLst>
            </a:custGeom>
            <a:solidFill>
              <a:srgbClr val="E1EDFC"/>
            </a:solidFill>
            <a:ln cap="sq">
              <a:noFill/>
              <a:prstDash val="solid"/>
              <a:miter/>
            </a:ln>
          </p:spPr>
        </p:sp>
        <p:sp>
          <p:nvSpPr>
            <p:cNvPr name="TextBox 5" id="5"/>
            <p:cNvSpPr txBox="true"/>
            <p:nvPr/>
          </p:nvSpPr>
          <p:spPr>
            <a:xfrm>
              <a:off x="0" y="-47625"/>
              <a:ext cx="3517529" cy="970827"/>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6803924" y="5936836"/>
            <a:ext cx="3788535" cy="665701"/>
            <a:chOff x="0" y="0"/>
            <a:chExt cx="997803" cy="175329"/>
          </a:xfrm>
        </p:grpSpPr>
        <p:sp>
          <p:nvSpPr>
            <p:cNvPr name="Freeform 7" id="7"/>
            <p:cNvSpPr/>
            <p:nvPr/>
          </p:nvSpPr>
          <p:spPr>
            <a:xfrm flipH="false" flipV="false" rot="0">
              <a:off x="0" y="0"/>
              <a:ext cx="997803" cy="175329"/>
            </a:xfrm>
            <a:custGeom>
              <a:avLst/>
              <a:gdLst/>
              <a:ahLst/>
              <a:cxnLst/>
              <a:rect r="r" b="b" t="t" l="l"/>
              <a:pathLst>
                <a:path h="175329" w="997803">
                  <a:moveTo>
                    <a:pt x="87664" y="0"/>
                  </a:moveTo>
                  <a:lnTo>
                    <a:pt x="910139" y="0"/>
                  </a:lnTo>
                  <a:cubicBezTo>
                    <a:pt x="933389" y="0"/>
                    <a:pt x="955687" y="9236"/>
                    <a:pt x="972127" y="25676"/>
                  </a:cubicBezTo>
                  <a:cubicBezTo>
                    <a:pt x="988567" y="42117"/>
                    <a:pt x="997803" y="64414"/>
                    <a:pt x="997803" y="87664"/>
                  </a:cubicBezTo>
                  <a:lnTo>
                    <a:pt x="997803" y="87664"/>
                  </a:lnTo>
                  <a:cubicBezTo>
                    <a:pt x="997803" y="136080"/>
                    <a:pt x="958555" y="175329"/>
                    <a:pt x="910139"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8" id="8"/>
            <p:cNvSpPr txBox="true"/>
            <p:nvPr/>
          </p:nvSpPr>
          <p:spPr>
            <a:xfrm>
              <a:off x="0" y="-47625"/>
              <a:ext cx="997803" cy="222954"/>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6943881" y="6085586"/>
            <a:ext cx="3507936" cy="364522"/>
          </a:xfrm>
          <a:prstGeom prst="rect">
            <a:avLst/>
          </a:prstGeom>
        </p:spPr>
        <p:txBody>
          <a:bodyPr anchor="t" rtlCol="false" tIns="0" lIns="0" bIns="0" rIns="0">
            <a:spAutoFit/>
          </a:bodyPr>
          <a:lstStyle/>
          <a:p>
            <a:pPr algn="ctr">
              <a:lnSpc>
                <a:spcPts val="2916"/>
              </a:lnSpc>
            </a:pPr>
            <a:r>
              <a:rPr lang="en-US" sz="2083" b="true">
                <a:solidFill>
                  <a:srgbClr val="FFFFFF"/>
                </a:solidFill>
                <a:latin typeface="Aileron Heavy"/>
                <a:ea typeface="Aileron Heavy"/>
                <a:cs typeface="Aileron Heavy"/>
                <a:sym typeface="Aileron Heavy"/>
              </a:rPr>
              <a:t>User-Interface</a:t>
            </a:r>
          </a:p>
        </p:txBody>
      </p:sp>
      <p:grpSp>
        <p:nvGrpSpPr>
          <p:cNvPr name="Group 10" id="10"/>
          <p:cNvGrpSpPr/>
          <p:nvPr/>
        </p:nvGrpSpPr>
        <p:grpSpPr>
          <a:xfrm rot="0">
            <a:off x="2783936" y="5933310"/>
            <a:ext cx="3359237" cy="665701"/>
            <a:chOff x="0" y="0"/>
            <a:chExt cx="884737" cy="175329"/>
          </a:xfrm>
        </p:grpSpPr>
        <p:sp>
          <p:nvSpPr>
            <p:cNvPr name="Freeform 11" id="11"/>
            <p:cNvSpPr/>
            <p:nvPr/>
          </p:nvSpPr>
          <p:spPr>
            <a:xfrm flipH="false" flipV="false" rot="0">
              <a:off x="0" y="0"/>
              <a:ext cx="884737" cy="175329"/>
            </a:xfrm>
            <a:custGeom>
              <a:avLst/>
              <a:gdLst/>
              <a:ahLst/>
              <a:cxnLst/>
              <a:rect r="r" b="b" t="t" l="l"/>
              <a:pathLst>
                <a:path h="175329" w="884737">
                  <a:moveTo>
                    <a:pt x="87664" y="0"/>
                  </a:moveTo>
                  <a:lnTo>
                    <a:pt x="797073" y="0"/>
                  </a:lnTo>
                  <a:cubicBezTo>
                    <a:pt x="820323" y="0"/>
                    <a:pt x="842621" y="9236"/>
                    <a:pt x="859061" y="25676"/>
                  </a:cubicBezTo>
                  <a:cubicBezTo>
                    <a:pt x="875501" y="42117"/>
                    <a:pt x="884737" y="64414"/>
                    <a:pt x="884737" y="87664"/>
                  </a:cubicBezTo>
                  <a:lnTo>
                    <a:pt x="884737" y="87664"/>
                  </a:lnTo>
                  <a:cubicBezTo>
                    <a:pt x="884737" y="136080"/>
                    <a:pt x="845489" y="175329"/>
                    <a:pt x="797073"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2" id="12"/>
            <p:cNvSpPr txBox="true"/>
            <p:nvPr/>
          </p:nvSpPr>
          <p:spPr>
            <a:xfrm>
              <a:off x="0" y="-47625"/>
              <a:ext cx="884737" cy="222954"/>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2867777" y="6073839"/>
            <a:ext cx="3191556"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API</a:t>
            </a:r>
          </a:p>
        </p:txBody>
      </p:sp>
      <p:grpSp>
        <p:nvGrpSpPr>
          <p:cNvPr name="Group 14" id="14"/>
          <p:cNvGrpSpPr/>
          <p:nvPr/>
        </p:nvGrpSpPr>
        <p:grpSpPr>
          <a:xfrm rot="0">
            <a:off x="10917950" y="5927311"/>
            <a:ext cx="4048806" cy="665701"/>
            <a:chOff x="0" y="0"/>
            <a:chExt cx="1066352" cy="175329"/>
          </a:xfrm>
        </p:grpSpPr>
        <p:sp>
          <p:nvSpPr>
            <p:cNvPr name="Freeform 15" id="15"/>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6" id="16"/>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1337498" y="6051264"/>
            <a:ext cx="3209709" cy="372743"/>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Heavy"/>
                <a:ea typeface="Aileron Heavy"/>
                <a:cs typeface="Aileron Heavy"/>
                <a:sym typeface="Aileron Heavy"/>
              </a:rPr>
              <a:t>Website’s Structure</a:t>
            </a:r>
          </a:p>
        </p:txBody>
      </p:sp>
      <p:sp>
        <p:nvSpPr>
          <p:cNvPr name="TextBox 18" id="18"/>
          <p:cNvSpPr txBox="true"/>
          <p:nvPr/>
        </p:nvSpPr>
        <p:spPr>
          <a:xfrm rot="0">
            <a:off x="2783936" y="6796652"/>
            <a:ext cx="3359237" cy="1333498"/>
          </a:xfrm>
          <a:prstGeom prst="rect">
            <a:avLst/>
          </a:prstGeom>
        </p:spPr>
        <p:txBody>
          <a:bodyPr anchor="t" rtlCol="false" tIns="0" lIns="0" bIns="0" rIns="0">
            <a:spAutoFit/>
          </a:bodyPr>
          <a:lstStyle/>
          <a:p>
            <a:pPr algn="just">
              <a:lnSpc>
                <a:spcPts val="2100"/>
              </a:lnSpc>
            </a:pPr>
            <a:r>
              <a:rPr lang="en-US" sz="1500" b="true">
                <a:solidFill>
                  <a:srgbClr val="0E2F5F"/>
                </a:solidFill>
                <a:latin typeface="Aileron Bold"/>
                <a:ea typeface="Aileron Bold"/>
                <a:cs typeface="Aileron Bold"/>
                <a:sym typeface="Aileron Bold"/>
              </a:rPr>
              <a:t>The API handles all communication between the user interface and the database. It includes endpoints for creating, reading, updating, and deleting authors and books.</a:t>
            </a:r>
          </a:p>
        </p:txBody>
      </p:sp>
      <p:sp>
        <p:nvSpPr>
          <p:cNvPr name="TextBox 19" id="19"/>
          <p:cNvSpPr txBox="true"/>
          <p:nvPr/>
        </p:nvSpPr>
        <p:spPr>
          <a:xfrm rot="0">
            <a:off x="6803924" y="6646680"/>
            <a:ext cx="3788535" cy="1651223"/>
          </a:xfrm>
          <a:prstGeom prst="rect">
            <a:avLst/>
          </a:prstGeom>
        </p:spPr>
        <p:txBody>
          <a:bodyPr anchor="t" rtlCol="false" tIns="0" lIns="0" bIns="0" rIns="0">
            <a:spAutoFit/>
          </a:bodyPr>
          <a:lstStyle/>
          <a:p>
            <a:pPr algn="just">
              <a:lnSpc>
                <a:spcPts val="2181"/>
              </a:lnSpc>
            </a:pPr>
            <a:r>
              <a:rPr lang="en-US" sz="1558" b="true">
                <a:solidFill>
                  <a:srgbClr val="0E2F5F"/>
                </a:solidFill>
                <a:latin typeface="Aileron Bold"/>
                <a:ea typeface="Aileron Bold"/>
                <a:cs typeface="Aileron Bold"/>
                <a:sym typeface="Aileron Bold"/>
              </a:rPr>
              <a:t>The UI is a set of HTML and JavaScript files that allow users to manage books and authors through a clean and interactive design. It communicates with the API using fetch requests to display and modify data in real time.</a:t>
            </a:r>
          </a:p>
        </p:txBody>
      </p:sp>
      <p:sp>
        <p:nvSpPr>
          <p:cNvPr name="TextBox 20" id="20"/>
          <p:cNvSpPr txBox="true"/>
          <p:nvPr/>
        </p:nvSpPr>
        <p:spPr>
          <a:xfrm rot="0">
            <a:off x="11053124" y="6667430"/>
            <a:ext cx="3778458" cy="1600198"/>
          </a:xfrm>
          <a:prstGeom prst="rect">
            <a:avLst/>
          </a:prstGeom>
        </p:spPr>
        <p:txBody>
          <a:bodyPr anchor="t" rtlCol="false" tIns="0" lIns="0" bIns="0" rIns="0">
            <a:spAutoFit/>
          </a:bodyPr>
          <a:lstStyle/>
          <a:p>
            <a:pPr algn="just">
              <a:lnSpc>
                <a:spcPts val="2100"/>
              </a:lnSpc>
            </a:pPr>
            <a:r>
              <a:rPr lang="en-US" sz="1500" b="true">
                <a:solidFill>
                  <a:srgbClr val="0E2F5F"/>
                </a:solidFill>
                <a:latin typeface="Aileron Bold"/>
                <a:ea typeface="Aileron Bold"/>
                <a:cs typeface="Aileron Bold"/>
                <a:sym typeface="Aileron Bold"/>
              </a:rPr>
              <a:t>The project is organized into folders for API logic, data models, configuration, and public-facing files. This structure separates concerns, making the codebase more maintainable and scalable.</a:t>
            </a:r>
          </a:p>
        </p:txBody>
      </p:sp>
      <p:sp>
        <p:nvSpPr>
          <p:cNvPr name="AutoShape 21" id="21"/>
          <p:cNvSpPr/>
          <p:nvPr/>
        </p:nvSpPr>
        <p:spPr>
          <a:xfrm>
            <a:off x="2672925" y="4969048"/>
            <a:ext cx="12960534" cy="0"/>
          </a:xfrm>
          <a:prstGeom prst="line">
            <a:avLst/>
          </a:prstGeom>
          <a:ln cap="flat" w="38100">
            <a:solidFill>
              <a:srgbClr val="5188CC"/>
            </a:solidFill>
            <a:prstDash val="solid"/>
            <a:headEnd type="none" len="sm" w="sm"/>
            <a:tailEnd type="none" len="sm" w="sm"/>
          </a:ln>
        </p:spPr>
      </p:sp>
      <p:grpSp>
        <p:nvGrpSpPr>
          <p:cNvPr name="Group 22" id="22"/>
          <p:cNvGrpSpPr/>
          <p:nvPr/>
        </p:nvGrpSpPr>
        <p:grpSpPr>
          <a:xfrm rot="0">
            <a:off x="4008554" y="4804234"/>
            <a:ext cx="890951" cy="89095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8262241" y="4761350"/>
            <a:ext cx="890951" cy="89095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12515927" y="4718466"/>
            <a:ext cx="890951" cy="89095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31" id="31"/>
          <p:cNvSpPr/>
          <p:nvPr/>
        </p:nvSpPr>
        <p:spPr>
          <a:xfrm flipH="false" flipV="false" rot="5400000">
            <a:off x="4268661" y="5054816"/>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5400000">
            <a:off x="8512822" y="501193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5400000">
            <a:off x="12756984" y="4969048"/>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4" id="34"/>
          <p:cNvGrpSpPr/>
          <p:nvPr/>
        </p:nvGrpSpPr>
        <p:grpSpPr>
          <a:xfrm rot="0">
            <a:off x="9481367" y="858380"/>
            <a:ext cx="7164703" cy="3536236"/>
            <a:chOff x="0" y="0"/>
            <a:chExt cx="3354742" cy="1655778"/>
          </a:xfrm>
        </p:grpSpPr>
        <p:sp>
          <p:nvSpPr>
            <p:cNvPr name="Freeform 35" id="35"/>
            <p:cNvSpPr/>
            <p:nvPr/>
          </p:nvSpPr>
          <p:spPr>
            <a:xfrm flipH="false" flipV="false" rot="0">
              <a:off x="0" y="0"/>
              <a:ext cx="3354742" cy="1655778"/>
            </a:xfrm>
            <a:custGeom>
              <a:avLst/>
              <a:gdLst/>
              <a:ahLst/>
              <a:cxnLst/>
              <a:rect r="r" b="b" t="t" l="l"/>
              <a:pathLst>
                <a:path h="1655778" w="3354742">
                  <a:moveTo>
                    <a:pt x="0" y="0"/>
                  </a:moveTo>
                  <a:lnTo>
                    <a:pt x="3354742" y="0"/>
                  </a:lnTo>
                  <a:lnTo>
                    <a:pt x="3354742" y="1655778"/>
                  </a:lnTo>
                  <a:lnTo>
                    <a:pt x="0" y="1655778"/>
                  </a:lnTo>
                  <a:close/>
                </a:path>
              </a:pathLst>
            </a:custGeom>
            <a:blipFill>
              <a:blip r:embed="rId4"/>
              <a:stretch>
                <a:fillRect l="0" t="-99" r="0" b="-99"/>
              </a:stretch>
            </a:blipFill>
          </p:spPr>
        </p:sp>
      </p:grpSp>
      <p:sp>
        <p:nvSpPr>
          <p:cNvPr name="Freeform 36" id="36"/>
          <p:cNvSpPr/>
          <p:nvPr/>
        </p:nvSpPr>
        <p:spPr>
          <a:xfrm flipH="false" flipV="false" rot="0">
            <a:off x="16032840" y="887921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00310" y="230732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02478" y="1157416"/>
            <a:ext cx="6871221" cy="4016708"/>
          </a:xfrm>
          <a:custGeom>
            <a:avLst/>
            <a:gdLst/>
            <a:ahLst/>
            <a:cxnLst/>
            <a:rect r="r" b="b" t="t" l="l"/>
            <a:pathLst>
              <a:path h="4016708" w="6871221">
                <a:moveTo>
                  <a:pt x="0" y="0"/>
                </a:moveTo>
                <a:lnTo>
                  <a:pt x="6871221" y="0"/>
                </a:lnTo>
                <a:lnTo>
                  <a:pt x="6871221" y="4016708"/>
                </a:lnTo>
                <a:lnTo>
                  <a:pt x="0" y="4016708"/>
                </a:lnTo>
                <a:lnTo>
                  <a:pt x="0" y="0"/>
                </a:lnTo>
                <a:close/>
              </a:path>
            </a:pathLst>
          </a:custGeom>
          <a:blipFill>
            <a:blip r:embed="rId4"/>
            <a:stretch>
              <a:fillRect l="-42164" t="-367" r="-41869" b="-48558"/>
            </a:stretch>
          </a:blipFill>
        </p:spPr>
      </p:sp>
      <p:sp>
        <p:nvSpPr>
          <p:cNvPr name="TextBox 4" id="4"/>
          <p:cNvSpPr txBox="true"/>
          <p:nvPr/>
        </p:nvSpPr>
        <p:spPr>
          <a:xfrm rot="0">
            <a:off x="1860680" y="5515770"/>
            <a:ext cx="9798588" cy="3060698"/>
          </a:xfrm>
          <a:prstGeom prst="rect">
            <a:avLst/>
          </a:prstGeom>
        </p:spPr>
        <p:txBody>
          <a:bodyPr anchor="t" rtlCol="false" tIns="0" lIns="0" bIns="0" rIns="0">
            <a:spAutoFit/>
          </a:bodyPr>
          <a:lstStyle/>
          <a:p>
            <a:pPr algn="just">
              <a:lnSpc>
                <a:spcPts val="3500"/>
              </a:lnSpc>
            </a:pPr>
            <a:r>
              <a:rPr lang="en-US" sz="2500" b="true">
                <a:solidFill>
                  <a:srgbClr val="021828"/>
                </a:solidFill>
                <a:latin typeface="Aileron Bold"/>
                <a:ea typeface="Aileron Bold"/>
                <a:cs typeface="Aileron Bold"/>
                <a:sym typeface="Aileron Bold"/>
              </a:rPr>
              <a:t>In summary, our website is built with a clear structure that separates the API, user interface, and backend logic. The API acts as the bridge between the UI and the database, handling all data operations. The user interface provides a simple and responsive way for users to manage library content, while the organized project structure ensures the system is easy to navigate, maintain, and expand.</a:t>
            </a:r>
          </a:p>
        </p:txBody>
      </p:sp>
      <p:sp>
        <p:nvSpPr>
          <p:cNvPr name="TextBox 5" id="5"/>
          <p:cNvSpPr txBox="true"/>
          <p:nvPr/>
        </p:nvSpPr>
        <p:spPr>
          <a:xfrm rot="0">
            <a:off x="1860680" y="1258980"/>
            <a:ext cx="7939128" cy="2432939"/>
          </a:xfrm>
          <a:prstGeom prst="rect">
            <a:avLst/>
          </a:prstGeom>
        </p:spPr>
        <p:txBody>
          <a:bodyPr anchor="t" rtlCol="false" tIns="0" lIns="0" bIns="0" rIns="0">
            <a:spAutoFit/>
          </a:bodyPr>
          <a:lstStyle/>
          <a:p>
            <a:pPr algn="l" marL="0" indent="0" lvl="0">
              <a:lnSpc>
                <a:spcPts val="6223"/>
              </a:lnSpc>
              <a:spcBef>
                <a:spcPct val="0"/>
              </a:spcBef>
            </a:pPr>
            <a:r>
              <a:rPr lang="en-US" b="true" sz="4900">
                <a:solidFill>
                  <a:srgbClr val="0E2F5F"/>
                </a:solidFill>
                <a:latin typeface="Akzidenz-Grotesk Heavy"/>
                <a:ea typeface="Akzidenz-Grotesk Heavy"/>
                <a:cs typeface="Akzidenz-Grotesk Heavy"/>
                <a:sym typeface="Akzidenz-Grotesk Heavy"/>
              </a:rPr>
              <a:t>6. Outr</a:t>
            </a:r>
            <a:r>
              <a:rPr lang="en-US" b="true" sz="4900" strike="noStrike" u="none">
                <a:solidFill>
                  <a:srgbClr val="0E2F5F"/>
                </a:solidFill>
                <a:latin typeface="Akzidenz-Grotesk Heavy"/>
                <a:ea typeface="Akzidenz-Grotesk Heavy"/>
                <a:cs typeface="Akzidenz-Grotesk Heavy"/>
                <a:sym typeface="Akzidenz-Grotesk Heavy"/>
              </a:rPr>
              <a:t>o of Presentation</a:t>
            </a:r>
          </a:p>
          <a:p>
            <a:pPr algn="l" marL="0" indent="0" lvl="0">
              <a:lnSpc>
                <a:spcPts val="6223"/>
              </a:lnSpc>
              <a:spcBef>
                <a:spcPct val="0"/>
              </a:spcBef>
            </a:pPr>
            <a:r>
              <a:rPr lang="en-US" b="true" sz="4900" strike="noStrike" u="none">
                <a:solidFill>
                  <a:srgbClr val="0E2F5F"/>
                </a:solidFill>
                <a:latin typeface="Akzidenz-Grotesk Heavy"/>
                <a:ea typeface="Akzidenz-Grotesk Heavy"/>
                <a:cs typeface="Akzidenz-Grotesk Heavy"/>
                <a:sym typeface="Akzidenz-Grotesk Heavy"/>
              </a:rPr>
              <a:t>    (Sum Up)</a:t>
            </a:r>
          </a:p>
          <a:p>
            <a:pPr algn="l" marL="0" indent="0" lvl="0">
              <a:lnSpc>
                <a:spcPts val="6223"/>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70689" y="3176727"/>
            <a:ext cx="9346622" cy="3896988"/>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THANK YOU!</a:t>
            </a:r>
          </a:p>
        </p:txBody>
      </p:sp>
      <p:grpSp>
        <p:nvGrpSpPr>
          <p:cNvPr name="Group 3" id="3"/>
          <p:cNvGrpSpPr/>
          <p:nvPr/>
        </p:nvGrpSpPr>
        <p:grpSpPr>
          <a:xfrm rot="0">
            <a:off x="6581184" y="7616640"/>
            <a:ext cx="5125632" cy="665701"/>
            <a:chOff x="0" y="0"/>
            <a:chExt cx="1349961" cy="175329"/>
          </a:xfrm>
        </p:grpSpPr>
        <p:sp>
          <p:nvSpPr>
            <p:cNvPr name="Freeform 4" id="4"/>
            <p:cNvSpPr/>
            <p:nvPr/>
          </p:nvSpPr>
          <p:spPr>
            <a:xfrm flipH="false" flipV="false" rot="0">
              <a:off x="0" y="0"/>
              <a:ext cx="1349961" cy="175329"/>
            </a:xfrm>
            <a:custGeom>
              <a:avLst/>
              <a:gdLst/>
              <a:ahLst/>
              <a:cxnLst/>
              <a:rect r="r" b="b" t="t" l="l"/>
              <a:pathLst>
                <a:path h="175329" w="1349961">
                  <a:moveTo>
                    <a:pt x="77032" y="0"/>
                  </a:moveTo>
                  <a:lnTo>
                    <a:pt x="1272929" y="0"/>
                  </a:lnTo>
                  <a:cubicBezTo>
                    <a:pt x="1293359" y="0"/>
                    <a:pt x="1312952" y="8116"/>
                    <a:pt x="1327399" y="22562"/>
                  </a:cubicBezTo>
                  <a:cubicBezTo>
                    <a:pt x="1341845" y="37008"/>
                    <a:pt x="1349961" y="56602"/>
                    <a:pt x="1349961" y="77032"/>
                  </a:cubicBezTo>
                  <a:lnTo>
                    <a:pt x="1349961" y="98296"/>
                  </a:lnTo>
                  <a:cubicBezTo>
                    <a:pt x="1349961" y="118727"/>
                    <a:pt x="1341845" y="138320"/>
                    <a:pt x="1327399" y="152766"/>
                  </a:cubicBezTo>
                  <a:cubicBezTo>
                    <a:pt x="1312952" y="167213"/>
                    <a:pt x="1293359" y="175329"/>
                    <a:pt x="1272929" y="175329"/>
                  </a:cubicBezTo>
                  <a:lnTo>
                    <a:pt x="77032" y="175329"/>
                  </a:lnTo>
                  <a:cubicBezTo>
                    <a:pt x="56602" y="175329"/>
                    <a:pt x="37008" y="167213"/>
                    <a:pt x="22562" y="152766"/>
                  </a:cubicBezTo>
                  <a:cubicBezTo>
                    <a:pt x="8116" y="138320"/>
                    <a:pt x="0" y="118727"/>
                    <a:pt x="0" y="98296"/>
                  </a:cubicBezTo>
                  <a:lnTo>
                    <a:pt x="0" y="77032"/>
                  </a:lnTo>
                  <a:cubicBezTo>
                    <a:pt x="0" y="56602"/>
                    <a:pt x="8116" y="37008"/>
                    <a:pt x="22562" y="22562"/>
                  </a:cubicBezTo>
                  <a:cubicBezTo>
                    <a:pt x="37008" y="8116"/>
                    <a:pt x="56602" y="0"/>
                    <a:pt x="77032" y="0"/>
                  </a:cubicBezTo>
                  <a:close/>
                </a:path>
              </a:pathLst>
            </a:custGeom>
            <a:solidFill>
              <a:srgbClr val="5188CC"/>
            </a:solidFill>
          </p:spPr>
        </p:sp>
        <p:sp>
          <p:nvSpPr>
            <p:cNvPr name="TextBox 5" id="5"/>
            <p:cNvSpPr txBox="true"/>
            <p:nvPr/>
          </p:nvSpPr>
          <p:spPr>
            <a:xfrm>
              <a:off x="0" y="-47625"/>
              <a:ext cx="1349961" cy="222954"/>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6843299" y="7791225"/>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323361" y="7772175"/>
            <a:ext cx="4244081" cy="306958"/>
          </a:xfrm>
          <a:prstGeom prst="rect">
            <a:avLst/>
          </a:prstGeom>
        </p:spPr>
        <p:txBody>
          <a:bodyPr anchor="t" rtlCol="false" tIns="0" lIns="0" bIns="0" rIns="0">
            <a:spAutoFit/>
          </a:bodyPr>
          <a:lstStyle/>
          <a:p>
            <a:pPr algn="l">
              <a:lnSpc>
                <a:spcPts val="2413"/>
              </a:lnSpc>
            </a:pPr>
            <a:r>
              <a:rPr lang="en-US" sz="1900">
                <a:solidFill>
                  <a:srgbClr val="FFFFFF"/>
                </a:solidFill>
                <a:latin typeface="Aileron"/>
                <a:ea typeface="Aileron"/>
                <a:cs typeface="Aileron"/>
                <a:sym typeface="Aileron"/>
              </a:rPr>
              <a:t>Digitized Library Management System</a:t>
            </a:r>
          </a:p>
        </p:txBody>
      </p:sp>
      <p:grpSp>
        <p:nvGrpSpPr>
          <p:cNvPr name="Group 8" id="8"/>
          <p:cNvGrpSpPr/>
          <p:nvPr/>
        </p:nvGrpSpPr>
        <p:grpSpPr>
          <a:xfrm rot="0">
            <a:off x="3424608" y="-1301063"/>
            <a:ext cx="11438784" cy="2839490"/>
            <a:chOff x="0" y="0"/>
            <a:chExt cx="3012684" cy="747849"/>
          </a:xfrm>
        </p:grpSpPr>
        <p:sp>
          <p:nvSpPr>
            <p:cNvPr name="Freeform 9" id="9"/>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10" id="10"/>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1" id="11"/>
          <p:cNvGrpSpPr/>
          <p:nvPr/>
        </p:nvGrpSpPr>
        <p:grpSpPr>
          <a:xfrm rot="0">
            <a:off x="8395527" y="789955"/>
            <a:ext cx="1496945" cy="14969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8673581" y="1209134"/>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424608" y="475067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0">
            <a:off x="13344065" y="4750679"/>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0" y="9394926"/>
            <a:ext cx="18288000" cy="1290285"/>
            <a:chOff x="0" y="0"/>
            <a:chExt cx="4816593" cy="339828"/>
          </a:xfrm>
        </p:grpSpPr>
        <p:sp>
          <p:nvSpPr>
            <p:cNvPr name="Freeform 18" id="18"/>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9" id="19"/>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1319388"/>
            <a:ext cx="2544433" cy="2544433"/>
          </a:xfrm>
          <a:custGeom>
            <a:avLst/>
            <a:gdLst/>
            <a:ahLst/>
            <a:cxnLst/>
            <a:rect r="r" b="b" t="t" l="l"/>
            <a:pathLst>
              <a:path h="2544433" w="2544433">
                <a:moveTo>
                  <a:pt x="0" y="0"/>
                </a:moveTo>
                <a:lnTo>
                  <a:pt x="2544433" y="0"/>
                </a:lnTo>
                <a:lnTo>
                  <a:pt x="2544433"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90358" y="3416703"/>
            <a:ext cx="13707284" cy="5662402"/>
            <a:chOff x="0" y="0"/>
            <a:chExt cx="4040724" cy="1669201"/>
          </a:xfrm>
        </p:grpSpPr>
        <p:sp>
          <p:nvSpPr>
            <p:cNvPr name="Freeform 4" id="4"/>
            <p:cNvSpPr/>
            <p:nvPr/>
          </p:nvSpPr>
          <p:spPr>
            <a:xfrm flipH="false" flipV="false" rot="0">
              <a:off x="0" y="0"/>
              <a:ext cx="4040724" cy="1669201"/>
            </a:xfrm>
            <a:custGeom>
              <a:avLst/>
              <a:gdLst/>
              <a:ahLst/>
              <a:cxnLst/>
              <a:rect r="r" b="b" t="t" l="l"/>
              <a:pathLst>
                <a:path h="1669201" w="4040724">
                  <a:moveTo>
                    <a:pt x="28805" y="0"/>
                  </a:moveTo>
                  <a:lnTo>
                    <a:pt x="4011919" y="0"/>
                  </a:lnTo>
                  <a:cubicBezTo>
                    <a:pt x="4019559" y="0"/>
                    <a:pt x="4026886" y="3035"/>
                    <a:pt x="4032288" y="8437"/>
                  </a:cubicBezTo>
                  <a:cubicBezTo>
                    <a:pt x="4037690" y="13839"/>
                    <a:pt x="4040724" y="21165"/>
                    <a:pt x="4040724" y="28805"/>
                  </a:cubicBezTo>
                  <a:lnTo>
                    <a:pt x="4040724" y="1640396"/>
                  </a:lnTo>
                  <a:cubicBezTo>
                    <a:pt x="4040724" y="1656304"/>
                    <a:pt x="4027828" y="1669201"/>
                    <a:pt x="4011919" y="1669201"/>
                  </a:cubicBezTo>
                  <a:lnTo>
                    <a:pt x="28805" y="1669201"/>
                  </a:lnTo>
                  <a:cubicBezTo>
                    <a:pt x="12896" y="1669201"/>
                    <a:pt x="0" y="1656304"/>
                    <a:pt x="0" y="1640396"/>
                  </a:cubicBezTo>
                  <a:lnTo>
                    <a:pt x="0" y="28805"/>
                  </a:lnTo>
                  <a:cubicBezTo>
                    <a:pt x="0" y="12896"/>
                    <a:pt x="12896" y="0"/>
                    <a:pt x="28805" y="0"/>
                  </a:cubicBezTo>
                  <a:close/>
                </a:path>
              </a:pathLst>
            </a:custGeom>
            <a:solidFill>
              <a:srgbClr val="E1EDFC"/>
            </a:solidFill>
          </p:spPr>
        </p:sp>
        <p:sp>
          <p:nvSpPr>
            <p:cNvPr name="TextBox 5" id="5"/>
            <p:cNvSpPr txBox="true"/>
            <p:nvPr/>
          </p:nvSpPr>
          <p:spPr>
            <a:xfrm>
              <a:off x="0" y="-47625"/>
              <a:ext cx="4040724" cy="1716826"/>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2344355" y="-196687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775436" y="-285181"/>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733885" y="1566121"/>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309413" y="4154188"/>
            <a:ext cx="932173" cy="9321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5040"/>
                </a:lnSpc>
              </a:pPr>
              <a:r>
                <a:rPr lang="en-US" b="true" sz="3600">
                  <a:solidFill>
                    <a:srgbClr val="FFFFFF"/>
                  </a:solidFill>
                  <a:latin typeface="Aileron Bold"/>
                  <a:ea typeface="Aileron Bold"/>
                  <a:cs typeface="Aileron Bold"/>
                  <a:sym typeface="Aileron Bold"/>
                </a:rPr>
                <a:t>1</a:t>
              </a:r>
            </a:p>
          </p:txBody>
        </p:sp>
      </p:grpSp>
      <p:sp>
        <p:nvSpPr>
          <p:cNvPr name="Freeform 12" id="12"/>
          <p:cNvSpPr/>
          <p:nvPr/>
        </p:nvSpPr>
        <p:spPr>
          <a:xfrm flipH="true" flipV="false" rot="0">
            <a:off x="13307176" y="1678311"/>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5688738" y="1317421"/>
            <a:ext cx="7044546" cy="1042924"/>
          </a:xfrm>
          <a:prstGeom prst="rect">
            <a:avLst/>
          </a:prstGeom>
        </p:spPr>
        <p:txBody>
          <a:bodyPr anchor="t" rtlCol="false" tIns="0" lIns="0" bIns="0" rIns="0">
            <a:spAutoFit/>
          </a:bodyPr>
          <a:lstStyle/>
          <a:p>
            <a:pPr algn="ctr" marL="0" indent="0" lvl="0">
              <a:lnSpc>
                <a:spcPts val="7493"/>
              </a:lnSpc>
              <a:spcBef>
                <a:spcPct val="0"/>
              </a:spcBef>
            </a:pPr>
            <a:r>
              <a:rPr lang="en-US" b="true" sz="5900">
                <a:solidFill>
                  <a:srgbClr val="0E2F5F"/>
                </a:solidFill>
                <a:latin typeface="Akzidenz-Grotesk Heavy"/>
                <a:ea typeface="Akzidenz-Grotesk Heavy"/>
                <a:cs typeface="Akzidenz-Grotesk Heavy"/>
                <a:sym typeface="Akzidenz-Grotesk Heavy"/>
              </a:rPr>
              <a:t> Table of Contents</a:t>
            </a:r>
          </a:p>
        </p:txBody>
      </p:sp>
      <p:grpSp>
        <p:nvGrpSpPr>
          <p:cNvPr name="Group 14" id="14"/>
          <p:cNvGrpSpPr/>
          <p:nvPr/>
        </p:nvGrpSpPr>
        <p:grpSpPr>
          <a:xfrm rot="0">
            <a:off x="3309413" y="5636551"/>
            <a:ext cx="932173" cy="93217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a:lnSpc>
                  <a:spcPts val="5040"/>
                </a:lnSpc>
              </a:pPr>
              <a:r>
                <a:rPr lang="en-US" b="true" sz="3600">
                  <a:solidFill>
                    <a:srgbClr val="FFFFFF"/>
                  </a:solidFill>
                  <a:latin typeface="Aileron Bold"/>
                  <a:ea typeface="Aileron Bold"/>
                  <a:cs typeface="Aileron Bold"/>
                  <a:sym typeface="Aileron Bold"/>
                </a:rPr>
                <a:t>2</a:t>
              </a:r>
            </a:p>
          </p:txBody>
        </p:sp>
      </p:grpSp>
      <p:grpSp>
        <p:nvGrpSpPr>
          <p:cNvPr name="Group 17" id="17"/>
          <p:cNvGrpSpPr/>
          <p:nvPr/>
        </p:nvGrpSpPr>
        <p:grpSpPr>
          <a:xfrm rot="0">
            <a:off x="3309413" y="7121503"/>
            <a:ext cx="932173" cy="93217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5040"/>
                </a:lnSpc>
              </a:pPr>
              <a:r>
                <a:rPr lang="en-US" b="true" sz="3600">
                  <a:solidFill>
                    <a:srgbClr val="FFFFFF"/>
                  </a:solidFill>
                  <a:latin typeface="Aileron Bold"/>
                  <a:ea typeface="Aileron Bold"/>
                  <a:cs typeface="Aileron Bold"/>
                  <a:sym typeface="Aileron Bold"/>
                </a:rPr>
                <a:t>3</a:t>
              </a:r>
            </a:p>
          </p:txBody>
        </p:sp>
      </p:grpSp>
      <p:grpSp>
        <p:nvGrpSpPr>
          <p:cNvPr name="Group 20" id="20"/>
          <p:cNvGrpSpPr/>
          <p:nvPr/>
        </p:nvGrpSpPr>
        <p:grpSpPr>
          <a:xfrm rot="0">
            <a:off x="9515811" y="4154188"/>
            <a:ext cx="932173" cy="93217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2" id="22"/>
            <p:cNvSpPr txBox="true"/>
            <p:nvPr/>
          </p:nvSpPr>
          <p:spPr>
            <a:xfrm>
              <a:off x="76200" y="0"/>
              <a:ext cx="660400" cy="736600"/>
            </a:xfrm>
            <a:prstGeom prst="rect">
              <a:avLst/>
            </a:prstGeom>
          </p:spPr>
          <p:txBody>
            <a:bodyPr anchor="ctr" rtlCol="false" tIns="50800" lIns="50800" bIns="50800" rIns="50800"/>
            <a:lstStyle/>
            <a:p>
              <a:pPr algn="ctr">
                <a:lnSpc>
                  <a:spcPts val="5040"/>
                </a:lnSpc>
              </a:pPr>
              <a:r>
                <a:rPr lang="en-US" b="true" sz="3600">
                  <a:solidFill>
                    <a:srgbClr val="FFFFFF"/>
                  </a:solidFill>
                  <a:latin typeface="Aileron Bold"/>
                  <a:ea typeface="Aileron Bold"/>
                  <a:cs typeface="Aileron Bold"/>
                  <a:sym typeface="Aileron Bold"/>
                </a:rPr>
                <a:t>4</a:t>
              </a:r>
            </a:p>
          </p:txBody>
        </p:sp>
      </p:grpSp>
      <p:grpSp>
        <p:nvGrpSpPr>
          <p:cNvPr name="Group 23" id="23"/>
          <p:cNvGrpSpPr/>
          <p:nvPr/>
        </p:nvGrpSpPr>
        <p:grpSpPr>
          <a:xfrm rot="0">
            <a:off x="9515811" y="5636551"/>
            <a:ext cx="932173" cy="93217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5" id="25"/>
            <p:cNvSpPr txBox="true"/>
            <p:nvPr/>
          </p:nvSpPr>
          <p:spPr>
            <a:xfrm>
              <a:off x="76200" y="0"/>
              <a:ext cx="660400" cy="736600"/>
            </a:xfrm>
            <a:prstGeom prst="rect">
              <a:avLst/>
            </a:prstGeom>
          </p:spPr>
          <p:txBody>
            <a:bodyPr anchor="ctr" rtlCol="false" tIns="50800" lIns="50800" bIns="50800" rIns="50800"/>
            <a:lstStyle/>
            <a:p>
              <a:pPr algn="ctr">
                <a:lnSpc>
                  <a:spcPts val="5040"/>
                </a:lnSpc>
              </a:pPr>
              <a:r>
                <a:rPr lang="en-US" b="true" sz="3600">
                  <a:solidFill>
                    <a:srgbClr val="FFFFFF"/>
                  </a:solidFill>
                  <a:latin typeface="Aileron Bold"/>
                  <a:ea typeface="Aileron Bold"/>
                  <a:cs typeface="Aileron Bold"/>
                  <a:sym typeface="Aileron Bold"/>
                </a:rPr>
                <a:t>5</a:t>
              </a:r>
            </a:p>
          </p:txBody>
        </p:sp>
      </p:grpSp>
      <p:grpSp>
        <p:nvGrpSpPr>
          <p:cNvPr name="Group 26" id="26"/>
          <p:cNvGrpSpPr/>
          <p:nvPr/>
        </p:nvGrpSpPr>
        <p:grpSpPr>
          <a:xfrm rot="0">
            <a:off x="9515811" y="7121503"/>
            <a:ext cx="932173" cy="93217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8" id="28"/>
            <p:cNvSpPr txBox="true"/>
            <p:nvPr/>
          </p:nvSpPr>
          <p:spPr>
            <a:xfrm>
              <a:off x="76200" y="0"/>
              <a:ext cx="660400" cy="736600"/>
            </a:xfrm>
            <a:prstGeom prst="rect">
              <a:avLst/>
            </a:prstGeom>
          </p:spPr>
          <p:txBody>
            <a:bodyPr anchor="ctr" rtlCol="false" tIns="50800" lIns="50800" bIns="50800" rIns="50800"/>
            <a:lstStyle/>
            <a:p>
              <a:pPr algn="ctr">
                <a:lnSpc>
                  <a:spcPts val="5040"/>
                </a:lnSpc>
              </a:pPr>
              <a:r>
                <a:rPr lang="en-US" b="true" sz="3600">
                  <a:solidFill>
                    <a:srgbClr val="FFFFFF"/>
                  </a:solidFill>
                  <a:latin typeface="Aileron Bold"/>
                  <a:ea typeface="Aileron Bold"/>
                  <a:cs typeface="Aileron Bold"/>
                  <a:sym typeface="Aileron Bold"/>
                </a:rPr>
                <a:t>6</a:t>
              </a:r>
            </a:p>
          </p:txBody>
        </p:sp>
      </p:grpSp>
      <p:sp>
        <p:nvSpPr>
          <p:cNvPr name="TextBox 29" id="29"/>
          <p:cNvSpPr txBox="true"/>
          <p:nvPr/>
        </p:nvSpPr>
        <p:spPr>
          <a:xfrm rot="0">
            <a:off x="4616465" y="5621307"/>
            <a:ext cx="3914664" cy="905510"/>
          </a:xfrm>
          <a:prstGeom prst="rect">
            <a:avLst/>
          </a:prstGeom>
        </p:spPr>
        <p:txBody>
          <a:bodyPr anchor="t" rtlCol="false" tIns="0" lIns="0" bIns="0" rIns="0">
            <a:spAutoFit/>
          </a:bodyPr>
          <a:lstStyle/>
          <a:p>
            <a:pPr algn="l">
              <a:lnSpc>
                <a:spcPts val="3640"/>
              </a:lnSpc>
            </a:pPr>
            <a:r>
              <a:rPr lang="en-US" sz="2600" b="true">
                <a:solidFill>
                  <a:srgbClr val="0E2F5F"/>
                </a:solidFill>
                <a:latin typeface="Aileron Ultra-Bold"/>
                <a:ea typeface="Aileron Ultra-Bold"/>
                <a:cs typeface="Aileron Ultra-Bold"/>
                <a:sym typeface="Aileron Ultra-Bold"/>
              </a:rPr>
              <a:t>Simple Visual Showcase (Demo)</a:t>
            </a:r>
          </a:p>
        </p:txBody>
      </p:sp>
      <p:sp>
        <p:nvSpPr>
          <p:cNvPr name="TextBox 30" id="30"/>
          <p:cNvSpPr txBox="true"/>
          <p:nvPr/>
        </p:nvSpPr>
        <p:spPr>
          <a:xfrm rot="0">
            <a:off x="4616465" y="4368429"/>
            <a:ext cx="2971852" cy="448310"/>
          </a:xfrm>
          <a:prstGeom prst="rect">
            <a:avLst/>
          </a:prstGeom>
        </p:spPr>
        <p:txBody>
          <a:bodyPr anchor="t" rtlCol="false" tIns="0" lIns="0" bIns="0" rIns="0">
            <a:spAutoFit/>
          </a:bodyPr>
          <a:lstStyle/>
          <a:p>
            <a:pPr algn="l">
              <a:lnSpc>
                <a:spcPts val="3640"/>
              </a:lnSpc>
            </a:pPr>
            <a:r>
              <a:rPr lang="en-US" sz="2600" b="true">
                <a:solidFill>
                  <a:srgbClr val="0E2F5F"/>
                </a:solidFill>
                <a:latin typeface="Aileron Ultra-Bold"/>
                <a:ea typeface="Aileron Ultra-Bold"/>
                <a:cs typeface="Aileron Ultra-Bold"/>
                <a:sym typeface="Aileron Ultra-Bold"/>
              </a:rPr>
              <a:t>Introduction</a:t>
            </a:r>
          </a:p>
        </p:txBody>
      </p:sp>
      <p:sp>
        <p:nvSpPr>
          <p:cNvPr name="TextBox 31" id="31"/>
          <p:cNvSpPr txBox="true"/>
          <p:nvPr/>
        </p:nvSpPr>
        <p:spPr>
          <a:xfrm rot="0">
            <a:off x="4616465" y="7334859"/>
            <a:ext cx="4423096" cy="448310"/>
          </a:xfrm>
          <a:prstGeom prst="rect">
            <a:avLst/>
          </a:prstGeom>
        </p:spPr>
        <p:txBody>
          <a:bodyPr anchor="t" rtlCol="false" tIns="0" lIns="0" bIns="0" rIns="0">
            <a:spAutoFit/>
          </a:bodyPr>
          <a:lstStyle/>
          <a:p>
            <a:pPr algn="l">
              <a:lnSpc>
                <a:spcPts val="3640"/>
              </a:lnSpc>
            </a:pPr>
            <a:r>
              <a:rPr lang="en-US" sz="2600" b="true">
                <a:solidFill>
                  <a:srgbClr val="0E2F5F"/>
                </a:solidFill>
                <a:latin typeface="Aileron Ultra-Bold"/>
                <a:ea typeface="Aileron Ultra-Bold"/>
                <a:cs typeface="Aileron Ultra-Bold"/>
                <a:sym typeface="Aileron Ultra-Bold"/>
              </a:rPr>
              <a:t>Explanation Project API</a:t>
            </a:r>
          </a:p>
        </p:txBody>
      </p:sp>
      <p:sp>
        <p:nvSpPr>
          <p:cNvPr name="TextBox 32" id="32"/>
          <p:cNvSpPr txBox="true"/>
          <p:nvPr/>
        </p:nvSpPr>
        <p:spPr>
          <a:xfrm rot="0">
            <a:off x="10926687" y="4367544"/>
            <a:ext cx="4298567" cy="448310"/>
          </a:xfrm>
          <a:prstGeom prst="rect">
            <a:avLst/>
          </a:prstGeom>
        </p:spPr>
        <p:txBody>
          <a:bodyPr anchor="t" rtlCol="false" tIns="0" lIns="0" bIns="0" rIns="0">
            <a:spAutoFit/>
          </a:bodyPr>
          <a:lstStyle/>
          <a:p>
            <a:pPr algn="l">
              <a:lnSpc>
                <a:spcPts val="3640"/>
              </a:lnSpc>
            </a:pPr>
            <a:r>
              <a:rPr lang="en-US" sz="2600" b="true">
                <a:solidFill>
                  <a:srgbClr val="0E2F5F"/>
                </a:solidFill>
                <a:latin typeface="Aileron Ultra-Bold"/>
                <a:ea typeface="Aileron Ultra-Bold"/>
                <a:cs typeface="Aileron Ultra-Bold"/>
                <a:sym typeface="Aileron Ultra-Bold"/>
              </a:rPr>
              <a:t>Explanation Project UI</a:t>
            </a:r>
          </a:p>
        </p:txBody>
      </p:sp>
      <p:sp>
        <p:nvSpPr>
          <p:cNvPr name="TextBox 33" id="33"/>
          <p:cNvSpPr txBox="true"/>
          <p:nvPr/>
        </p:nvSpPr>
        <p:spPr>
          <a:xfrm rot="0">
            <a:off x="10926687" y="5621307"/>
            <a:ext cx="4298567" cy="905510"/>
          </a:xfrm>
          <a:prstGeom prst="rect">
            <a:avLst/>
          </a:prstGeom>
        </p:spPr>
        <p:txBody>
          <a:bodyPr anchor="t" rtlCol="false" tIns="0" lIns="0" bIns="0" rIns="0">
            <a:spAutoFit/>
          </a:bodyPr>
          <a:lstStyle/>
          <a:p>
            <a:pPr algn="l">
              <a:lnSpc>
                <a:spcPts val="3640"/>
              </a:lnSpc>
            </a:pPr>
            <a:r>
              <a:rPr lang="en-US" sz="2600" b="true">
                <a:solidFill>
                  <a:srgbClr val="0E2F5F"/>
                </a:solidFill>
                <a:latin typeface="Aileron Ultra-Bold"/>
                <a:ea typeface="Aileron Ultra-Bold"/>
                <a:cs typeface="Aileron Ultra-Bold"/>
                <a:sym typeface="Aileron Ultra-Bold"/>
              </a:rPr>
              <a:t>Showcasing the test of our website</a:t>
            </a:r>
          </a:p>
        </p:txBody>
      </p:sp>
      <p:sp>
        <p:nvSpPr>
          <p:cNvPr name="TextBox 34" id="34"/>
          <p:cNvSpPr txBox="true"/>
          <p:nvPr/>
        </p:nvSpPr>
        <p:spPr>
          <a:xfrm rot="0">
            <a:off x="10926687" y="7106259"/>
            <a:ext cx="4078958" cy="905510"/>
          </a:xfrm>
          <a:prstGeom prst="rect">
            <a:avLst/>
          </a:prstGeom>
        </p:spPr>
        <p:txBody>
          <a:bodyPr anchor="t" rtlCol="false" tIns="0" lIns="0" bIns="0" rIns="0">
            <a:spAutoFit/>
          </a:bodyPr>
          <a:lstStyle/>
          <a:p>
            <a:pPr algn="l">
              <a:lnSpc>
                <a:spcPts val="3640"/>
              </a:lnSpc>
            </a:pPr>
            <a:r>
              <a:rPr lang="en-US" sz="2600" b="true">
                <a:solidFill>
                  <a:srgbClr val="0E2F5F"/>
                </a:solidFill>
                <a:latin typeface="Aileron Ultra-Bold"/>
                <a:ea typeface="Aileron Ultra-Bold"/>
                <a:cs typeface="Aileron Ultra-Bold"/>
                <a:sym typeface="Aileron Ultra-Bold"/>
              </a:rPr>
              <a:t>Outro of presentation (Sum Up)</a:t>
            </a:r>
          </a:p>
        </p:txBody>
      </p:sp>
      <p:sp>
        <p:nvSpPr>
          <p:cNvPr name="Freeform 35" id="35"/>
          <p:cNvSpPr/>
          <p:nvPr/>
        </p:nvSpPr>
        <p:spPr>
          <a:xfrm flipH="false" flipV="false" rot="0">
            <a:off x="471543" y="477621"/>
            <a:ext cx="1114315" cy="1102158"/>
          </a:xfrm>
          <a:custGeom>
            <a:avLst/>
            <a:gdLst/>
            <a:ahLst/>
            <a:cxnLst/>
            <a:rect r="r" b="b" t="t" l="l"/>
            <a:pathLst>
              <a:path h="1102158" w="1114315">
                <a:moveTo>
                  <a:pt x="0" y="0"/>
                </a:moveTo>
                <a:lnTo>
                  <a:pt x="1114314" y="0"/>
                </a:lnTo>
                <a:lnTo>
                  <a:pt x="1114314" y="1102158"/>
                </a:lnTo>
                <a:lnTo>
                  <a:pt x="0" y="11021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43299" y="7791225"/>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048147" y="655166"/>
            <a:ext cx="10191706" cy="8976668"/>
            <a:chOff x="0" y="0"/>
            <a:chExt cx="2684235" cy="2364225"/>
          </a:xfrm>
        </p:grpSpPr>
        <p:sp>
          <p:nvSpPr>
            <p:cNvPr name="Freeform 4" id="4"/>
            <p:cNvSpPr/>
            <p:nvPr/>
          </p:nvSpPr>
          <p:spPr>
            <a:xfrm flipH="false" flipV="false" rot="0">
              <a:off x="0" y="0"/>
              <a:ext cx="2684235" cy="2364225"/>
            </a:xfrm>
            <a:custGeom>
              <a:avLst/>
              <a:gdLst/>
              <a:ahLst/>
              <a:cxnLst/>
              <a:rect r="r" b="b" t="t" l="l"/>
              <a:pathLst>
                <a:path h="2364225" w="2684235">
                  <a:moveTo>
                    <a:pt x="44818" y="0"/>
                  </a:moveTo>
                  <a:lnTo>
                    <a:pt x="2639417" y="0"/>
                  </a:lnTo>
                  <a:cubicBezTo>
                    <a:pt x="2651303" y="0"/>
                    <a:pt x="2662703" y="4722"/>
                    <a:pt x="2671108" y="13127"/>
                  </a:cubicBezTo>
                  <a:cubicBezTo>
                    <a:pt x="2679513" y="21532"/>
                    <a:pt x="2684235" y="32932"/>
                    <a:pt x="2684235" y="44818"/>
                  </a:cubicBezTo>
                  <a:lnTo>
                    <a:pt x="2684235" y="2319407"/>
                  </a:lnTo>
                  <a:cubicBezTo>
                    <a:pt x="2684235" y="2344160"/>
                    <a:pt x="2664169" y="2364225"/>
                    <a:pt x="2639417" y="2364225"/>
                  </a:cubicBezTo>
                  <a:lnTo>
                    <a:pt x="44818" y="2364225"/>
                  </a:lnTo>
                  <a:cubicBezTo>
                    <a:pt x="32932" y="2364225"/>
                    <a:pt x="21532" y="2359504"/>
                    <a:pt x="13127" y="2351099"/>
                  </a:cubicBezTo>
                  <a:cubicBezTo>
                    <a:pt x="4722" y="2342693"/>
                    <a:pt x="0" y="2331294"/>
                    <a:pt x="0" y="2319407"/>
                  </a:cubicBezTo>
                  <a:lnTo>
                    <a:pt x="0" y="44818"/>
                  </a:lnTo>
                  <a:cubicBezTo>
                    <a:pt x="0" y="32932"/>
                    <a:pt x="4722" y="21532"/>
                    <a:pt x="13127" y="13127"/>
                  </a:cubicBezTo>
                  <a:cubicBezTo>
                    <a:pt x="21532" y="4722"/>
                    <a:pt x="32932" y="0"/>
                    <a:pt x="44818" y="0"/>
                  </a:cubicBezTo>
                  <a:close/>
                </a:path>
              </a:pathLst>
            </a:custGeom>
            <a:solidFill>
              <a:srgbClr val="E1EDFC"/>
            </a:solidFill>
            <a:ln cap="rnd">
              <a:noFill/>
              <a:prstDash val="solid"/>
              <a:round/>
            </a:ln>
          </p:spPr>
        </p:sp>
        <p:sp>
          <p:nvSpPr>
            <p:cNvPr name="TextBox 5" id="5"/>
            <p:cNvSpPr txBox="true"/>
            <p:nvPr/>
          </p:nvSpPr>
          <p:spPr>
            <a:xfrm>
              <a:off x="0" y="-47625"/>
              <a:ext cx="2684235" cy="2411850"/>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6" id="6"/>
          <p:cNvGrpSpPr/>
          <p:nvPr/>
        </p:nvGrpSpPr>
        <p:grpSpPr>
          <a:xfrm rot="0">
            <a:off x="0" y="4498358"/>
            <a:ext cx="18288000" cy="1290285"/>
            <a:chOff x="0" y="0"/>
            <a:chExt cx="4816593" cy="339828"/>
          </a:xfrm>
        </p:grpSpPr>
        <p:sp>
          <p:nvSpPr>
            <p:cNvPr name="Freeform 7" id="7"/>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8" id="8"/>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9" id="9"/>
          <p:cNvSpPr/>
          <p:nvPr/>
        </p:nvSpPr>
        <p:spPr>
          <a:xfrm flipH="false" flipV="false" rot="0">
            <a:off x="4739904" y="1317433"/>
            <a:ext cx="8808192" cy="7404525"/>
          </a:xfrm>
          <a:custGeom>
            <a:avLst/>
            <a:gdLst/>
            <a:ahLst/>
            <a:cxnLst/>
            <a:rect r="r" b="b" t="t" l="l"/>
            <a:pathLst>
              <a:path h="7404525" w="8808192">
                <a:moveTo>
                  <a:pt x="0" y="0"/>
                </a:moveTo>
                <a:lnTo>
                  <a:pt x="8808192" y="0"/>
                </a:lnTo>
                <a:lnTo>
                  <a:pt x="8808192" y="7404525"/>
                </a:lnTo>
                <a:lnTo>
                  <a:pt x="0" y="7404525"/>
                </a:lnTo>
                <a:lnTo>
                  <a:pt x="0" y="0"/>
                </a:lnTo>
                <a:close/>
              </a:path>
            </a:pathLst>
          </a:custGeom>
          <a:blipFill>
            <a:blip r:embed="rId4"/>
            <a:stretch>
              <a:fillRect l="-14749" t="-1028" r="-14451" b="-2522"/>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47244" y="3351513"/>
            <a:ext cx="3519714" cy="6935487"/>
            <a:chOff x="0" y="0"/>
            <a:chExt cx="927003" cy="1826630"/>
          </a:xfrm>
        </p:grpSpPr>
        <p:sp>
          <p:nvSpPr>
            <p:cNvPr name="Freeform 4" id="4"/>
            <p:cNvSpPr/>
            <p:nvPr/>
          </p:nvSpPr>
          <p:spPr>
            <a:xfrm flipH="false" flipV="false" rot="0">
              <a:off x="0" y="0"/>
              <a:ext cx="927003" cy="1826630"/>
            </a:xfrm>
            <a:custGeom>
              <a:avLst/>
              <a:gdLst/>
              <a:ahLst/>
              <a:cxnLst/>
              <a:rect r="r" b="b" t="t" l="l"/>
              <a:pathLst>
                <a:path h="1826630" w="927003">
                  <a:moveTo>
                    <a:pt x="0" y="0"/>
                  </a:moveTo>
                  <a:lnTo>
                    <a:pt x="927003" y="0"/>
                  </a:lnTo>
                  <a:lnTo>
                    <a:pt x="927003" y="1826630"/>
                  </a:lnTo>
                  <a:lnTo>
                    <a:pt x="0" y="1826630"/>
                  </a:lnTo>
                  <a:close/>
                </a:path>
              </a:pathLst>
            </a:custGeom>
            <a:solidFill>
              <a:srgbClr val="E1EDFC"/>
            </a:solidFill>
          </p:spPr>
        </p:sp>
        <p:sp>
          <p:nvSpPr>
            <p:cNvPr name="TextBox 5" id="5"/>
            <p:cNvSpPr txBox="true"/>
            <p:nvPr/>
          </p:nvSpPr>
          <p:spPr>
            <a:xfrm>
              <a:off x="0" y="-47625"/>
              <a:ext cx="927003" cy="187425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5219533" y="8375789"/>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402255" y="8587778"/>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219533" y="1595191"/>
            <a:ext cx="6915949" cy="1080135"/>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1. Introduction</a:t>
            </a:r>
          </a:p>
        </p:txBody>
      </p:sp>
      <p:sp>
        <p:nvSpPr>
          <p:cNvPr name="Freeform 9" id="9"/>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747244" y="1591656"/>
            <a:ext cx="3519714" cy="351971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DFC"/>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577734" y="2422146"/>
            <a:ext cx="1858734" cy="185873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0">
            <a:off x="2207082" y="2902975"/>
            <a:ext cx="600038" cy="897076"/>
          </a:xfrm>
          <a:custGeom>
            <a:avLst/>
            <a:gdLst/>
            <a:ahLst/>
            <a:cxnLst/>
            <a:rect r="r" b="b" t="t" l="l"/>
            <a:pathLst>
              <a:path h="897076" w="600038">
                <a:moveTo>
                  <a:pt x="0" y="0"/>
                </a:moveTo>
                <a:lnTo>
                  <a:pt x="600039" y="0"/>
                </a:lnTo>
                <a:lnTo>
                  <a:pt x="600039" y="897076"/>
                </a:lnTo>
                <a:lnTo>
                  <a:pt x="0" y="897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5471166" y="4129818"/>
            <a:ext cx="8829157" cy="3415068"/>
          </a:xfrm>
          <a:prstGeom prst="rect">
            <a:avLst/>
          </a:prstGeom>
        </p:spPr>
        <p:txBody>
          <a:bodyPr anchor="t" rtlCol="false" tIns="0" lIns="0" bIns="0" rIns="0">
            <a:spAutoFit/>
          </a:bodyPr>
          <a:lstStyle/>
          <a:p>
            <a:pPr algn="l" marL="0" indent="0" lvl="0">
              <a:lnSpc>
                <a:spcPts val="3392"/>
              </a:lnSpc>
              <a:spcBef>
                <a:spcPct val="0"/>
              </a:spcBef>
            </a:pPr>
            <a:r>
              <a:rPr lang="en-US" b="true" sz="2423" strike="noStrike" u="none">
                <a:solidFill>
                  <a:srgbClr val="021828"/>
                </a:solidFill>
                <a:latin typeface="Aileron Bold"/>
                <a:ea typeface="Aileron Bold"/>
                <a:cs typeface="Aileron Bold"/>
                <a:sym typeface="Aileron Bold"/>
              </a:rPr>
              <a:t>The Digitized Library Management System is a modern solution designed to transform the traditional library experience into a streamlined, efficient, and user-friendly digital platform.</a:t>
            </a:r>
          </a:p>
          <a:p>
            <a:pPr algn="l" marL="0" indent="0" lvl="0">
              <a:lnSpc>
                <a:spcPts val="3392"/>
              </a:lnSpc>
              <a:spcBef>
                <a:spcPct val="0"/>
              </a:spcBef>
            </a:pPr>
          </a:p>
          <a:p>
            <a:pPr algn="l" marL="0" indent="0" lvl="0">
              <a:lnSpc>
                <a:spcPts val="3392"/>
              </a:lnSpc>
              <a:spcBef>
                <a:spcPct val="0"/>
              </a:spcBef>
            </a:pPr>
          </a:p>
          <a:p>
            <a:pPr algn="l" marL="0" indent="0" lvl="0">
              <a:lnSpc>
                <a:spcPts val="3392"/>
              </a:lnSpc>
              <a:spcBef>
                <a:spcPct val="0"/>
              </a:spcBef>
            </a:pPr>
          </a:p>
          <a:p>
            <a:pPr algn="l" marL="0" indent="0" lvl="0">
              <a:lnSpc>
                <a:spcPts val="3392"/>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59301" y="4860380"/>
            <a:ext cx="4086342" cy="665701"/>
            <a:chOff x="0" y="0"/>
            <a:chExt cx="1076238" cy="175329"/>
          </a:xfrm>
        </p:grpSpPr>
        <p:sp>
          <p:nvSpPr>
            <p:cNvPr name="Freeform 3" id="3"/>
            <p:cNvSpPr/>
            <p:nvPr/>
          </p:nvSpPr>
          <p:spPr>
            <a:xfrm flipH="false" flipV="false" rot="0">
              <a:off x="0" y="0"/>
              <a:ext cx="1076238" cy="175329"/>
            </a:xfrm>
            <a:custGeom>
              <a:avLst/>
              <a:gdLst/>
              <a:ahLst/>
              <a:cxnLst/>
              <a:rect r="r" b="b" t="t" l="l"/>
              <a:pathLst>
                <a:path h="175329" w="1076238">
                  <a:moveTo>
                    <a:pt x="87664" y="0"/>
                  </a:moveTo>
                  <a:lnTo>
                    <a:pt x="988574" y="0"/>
                  </a:lnTo>
                  <a:cubicBezTo>
                    <a:pt x="1036990" y="0"/>
                    <a:pt x="1076238" y="39249"/>
                    <a:pt x="1076238" y="87664"/>
                  </a:cubicBezTo>
                  <a:lnTo>
                    <a:pt x="1076238" y="87664"/>
                  </a:lnTo>
                  <a:cubicBezTo>
                    <a:pt x="1076238" y="110914"/>
                    <a:pt x="1067002" y="133212"/>
                    <a:pt x="1050562" y="149652"/>
                  </a:cubicBezTo>
                  <a:cubicBezTo>
                    <a:pt x="1034122" y="166093"/>
                    <a:pt x="1011824" y="175329"/>
                    <a:pt x="988574"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4" id="4"/>
            <p:cNvSpPr txBox="true"/>
            <p:nvPr/>
          </p:nvSpPr>
          <p:spPr>
            <a:xfrm>
              <a:off x="0" y="-47625"/>
              <a:ext cx="1076238" cy="22295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4159301" y="5735631"/>
            <a:ext cx="7299830" cy="1975757"/>
            <a:chOff x="0" y="0"/>
            <a:chExt cx="1922589" cy="520364"/>
          </a:xfrm>
        </p:grpSpPr>
        <p:sp>
          <p:nvSpPr>
            <p:cNvPr name="Freeform 6" id="6"/>
            <p:cNvSpPr/>
            <p:nvPr/>
          </p:nvSpPr>
          <p:spPr>
            <a:xfrm flipH="false" flipV="false" rot="0">
              <a:off x="0" y="0"/>
              <a:ext cx="1922589" cy="520364"/>
            </a:xfrm>
            <a:custGeom>
              <a:avLst/>
              <a:gdLst/>
              <a:ahLst/>
              <a:cxnLst/>
              <a:rect r="r" b="b" t="t" l="l"/>
              <a:pathLst>
                <a:path h="520364" w="1922589">
                  <a:moveTo>
                    <a:pt x="20151" y="0"/>
                  </a:moveTo>
                  <a:lnTo>
                    <a:pt x="1902438" y="0"/>
                  </a:lnTo>
                  <a:cubicBezTo>
                    <a:pt x="1913567" y="0"/>
                    <a:pt x="1922589" y="9022"/>
                    <a:pt x="1922589" y="20151"/>
                  </a:cubicBezTo>
                  <a:lnTo>
                    <a:pt x="1922589" y="500213"/>
                  </a:lnTo>
                  <a:cubicBezTo>
                    <a:pt x="1922589" y="511342"/>
                    <a:pt x="1913567" y="520364"/>
                    <a:pt x="1902438" y="520364"/>
                  </a:cubicBezTo>
                  <a:lnTo>
                    <a:pt x="20151" y="520364"/>
                  </a:lnTo>
                  <a:cubicBezTo>
                    <a:pt x="9022" y="520364"/>
                    <a:pt x="0" y="511342"/>
                    <a:pt x="0" y="500213"/>
                  </a:cubicBezTo>
                  <a:lnTo>
                    <a:pt x="0" y="20151"/>
                  </a:lnTo>
                  <a:cubicBezTo>
                    <a:pt x="0" y="9022"/>
                    <a:pt x="9022" y="0"/>
                    <a:pt x="20151" y="0"/>
                  </a:cubicBezTo>
                  <a:close/>
                </a:path>
              </a:pathLst>
            </a:custGeom>
            <a:solidFill>
              <a:srgbClr val="5188CC"/>
            </a:solidFill>
          </p:spPr>
        </p:sp>
        <p:sp>
          <p:nvSpPr>
            <p:cNvPr name="TextBox 7" id="7"/>
            <p:cNvSpPr txBox="true"/>
            <p:nvPr/>
          </p:nvSpPr>
          <p:spPr>
            <a:xfrm>
              <a:off x="0" y="-47625"/>
              <a:ext cx="1922589" cy="567989"/>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698176" y="1443142"/>
            <a:ext cx="4285453" cy="6960721"/>
            <a:chOff x="0" y="0"/>
            <a:chExt cx="1128679" cy="1833276"/>
          </a:xfrm>
        </p:grpSpPr>
        <p:sp>
          <p:nvSpPr>
            <p:cNvPr name="Freeform 9" id="9"/>
            <p:cNvSpPr/>
            <p:nvPr/>
          </p:nvSpPr>
          <p:spPr>
            <a:xfrm flipH="false" flipV="false" rot="0">
              <a:off x="0" y="0"/>
              <a:ext cx="1128679" cy="1833276"/>
            </a:xfrm>
            <a:custGeom>
              <a:avLst/>
              <a:gdLst/>
              <a:ahLst/>
              <a:cxnLst/>
              <a:rect r="r" b="b" t="t" l="l"/>
              <a:pathLst>
                <a:path h="1833276" w="1128679">
                  <a:moveTo>
                    <a:pt x="106587" y="0"/>
                  </a:moveTo>
                  <a:lnTo>
                    <a:pt x="1022092" y="0"/>
                  </a:lnTo>
                  <a:cubicBezTo>
                    <a:pt x="1080959" y="0"/>
                    <a:pt x="1128679" y="47721"/>
                    <a:pt x="1128679" y="106587"/>
                  </a:cubicBezTo>
                  <a:lnTo>
                    <a:pt x="1128679" y="1726689"/>
                  </a:lnTo>
                  <a:cubicBezTo>
                    <a:pt x="1128679" y="1785556"/>
                    <a:pt x="1080959" y="1833276"/>
                    <a:pt x="1022092" y="1833276"/>
                  </a:cubicBezTo>
                  <a:lnTo>
                    <a:pt x="106587" y="1833276"/>
                  </a:lnTo>
                  <a:cubicBezTo>
                    <a:pt x="47721" y="1833276"/>
                    <a:pt x="0" y="1785556"/>
                    <a:pt x="0" y="1726689"/>
                  </a:cubicBezTo>
                  <a:lnTo>
                    <a:pt x="0" y="106587"/>
                  </a:lnTo>
                  <a:cubicBezTo>
                    <a:pt x="0" y="47721"/>
                    <a:pt x="47721" y="0"/>
                    <a:pt x="106587" y="0"/>
                  </a:cubicBezTo>
                  <a:close/>
                </a:path>
              </a:pathLst>
            </a:custGeom>
            <a:solidFill>
              <a:srgbClr val="E1EDFC"/>
            </a:solidFill>
            <a:ln cap="rnd">
              <a:noFill/>
              <a:prstDash val="solid"/>
              <a:round/>
            </a:ln>
          </p:spPr>
        </p:sp>
        <p:sp>
          <p:nvSpPr>
            <p:cNvPr name="TextBox 10" id="10"/>
            <p:cNvSpPr txBox="true"/>
            <p:nvPr/>
          </p:nvSpPr>
          <p:spPr>
            <a:xfrm>
              <a:off x="0" y="-47625"/>
              <a:ext cx="1128679" cy="1880901"/>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1" id="11"/>
          <p:cNvGrpSpPr/>
          <p:nvPr/>
        </p:nvGrpSpPr>
        <p:grpSpPr>
          <a:xfrm rot="0">
            <a:off x="1831345" y="1022454"/>
            <a:ext cx="1124818" cy="112481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3" id="13"/>
            <p:cNvSpPr txBox="true"/>
            <p:nvPr/>
          </p:nvSpPr>
          <p:spPr>
            <a:xfrm>
              <a:off x="76200" y="-19050"/>
              <a:ext cx="660400" cy="755650"/>
            </a:xfrm>
            <a:prstGeom prst="rect">
              <a:avLst/>
            </a:prstGeom>
          </p:spPr>
          <p:txBody>
            <a:bodyPr anchor="ctr" rtlCol="false" tIns="50800" lIns="50800" bIns="50800" rIns="50800"/>
            <a:lstStyle/>
            <a:p>
              <a:pPr algn="ctr">
                <a:lnSpc>
                  <a:spcPts val="6020"/>
                </a:lnSpc>
              </a:pPr>
              <a:r>
                <a:rPr lang="en-US" b="true" sz="4300">
                  <a:solidFill>
                    <a:srgbClr val="FFFFFF"/>
                  </a:solidFill>
                  <a:latin typeface="Aileron Bold"/>
                  <a:ea typeface="Aileron Bold"/>
                  <a:cs typeface="Aileron Bold"/>
                  <a:sym typeface="Aileron Bold"/>
                </a:rPr>
                <a:t>1</a:t>
              </a:r>
            </a:p>
          </p:txBody>
        </p:sp>
      </p:grpSp>
      <p:sp>
        <p:nvSpPr>
          <p:cNvPr name="Freeform 14" id="14"/>
          <p:cNvSpPr/>
          <p:nvPr/>
        </p:nvSpPr>
        <p:spPr>
          <a:xfrm flipH="false" flipV="false" rot="0">
            <a:off x="8319139" y="4688775"/>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21901" y="8845081"/>
            <a:ext cx="2321370" cy="2321370"/>
          </a:xfrm>
          <a:custGeom>
            <a:avLst/>
            <a:gdLst/>
            <a:ahLst/>
            <a:cxnLst/>
            <a:rect r="r" b="b" t="t" l="l"/>
            <a:pathLst>
              <a:path h="2321370" w="2321370">
                <a:moveTo>
                  <a:pt x="0" y="0"/>
                </a:moveTo>
                <a:lnTo>
                  <a:pt x="2321370" y="0"/>
                </a:lnTo>
                <a:lnTo>
                  <a:pt x="2321370" y="2321370"/>
                </a:lnTo>
                <a:lnTo>
                  <a:pt x="0" y="2321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2397038" y="1692128"/>
            <a:ext cx="5890962" cy="5890962"/>
          </a:xfrm>
          <a:custGeom>
            <a:avLst/>
            <a:gdLst/>
            <a:ahLst/>
            <a:cxnLst/>
            <a:rect r="r" b="b" t="t" l="l"/>
            <a:pathLst>
              <a:path h="5890962" w="5890962">
                <a:moveTo>
                  <a:pt x="0" y="0"/>
                </a:moveTo>
                <a:lnTo>
                  <a:pt x="5890962" y="0"/>
                </a:lnTo>
                <a:lnTo>
                  <a:pt x="5890962" y="5890962"/>
                </a:lnTo>
                <a:lnTo>
                  <a:pt x="0" y="5890962"/>
                </a:lnTo>
                <a:lnTo>
                  <a:pt x="0" y="0"/>
                </a:lnTo>
                <a:close/>
              </a:path>
            </a:pathLst>
          </a:custGeom>
          <a:blipFill>
            <a:blip r:embed="rId6"/>
            <a:stretch>
              <a:fillRect l="0" t="0" r="0" b="0"/>
            </a:stretch>
          </a:blipFill>
        </p:spPr>
      </p:sp>
      <p:grpSp>
        <p:nvGrpSpPr>
          <p:cNvPr name="Group 17" id="17"/>
          <p:cNvGrpSpPr/>
          <p:nvPr/>
        </p:nvGrpSpPr>
        <p:grpSpPr>
          <a:xfrm rot="0">
            <a:off x="4159301" y="1176771"/>
            <a:ext cx="4086342" cy="665701"/>
            <a:chOff x="0" y="0"/>
            <a:chExt cx="1076238" cy="175329"/>
          </a:xfrm>
        </p:grpSpPr>
        <p:sp>
          <p:nvSpPr>
            <p:cNvPr name="Freeform 18" id="18"/>
            <p:cNvSpPr/>
            <p:nvPr/>
          </p:nvSpPr>
          <p:spPr>
            <a:xfrm flipH="false" flipV="false" rot="0">
              <a:off x="0" y="0"/>
              <a:ext cx="1076238" cy="175329"/>
            </a:xfrm>
            <a:custGeom>
              <a:avLst/>
              <a:gdLst/>
              <a:ahLst/>
              <a:cxnLst/>
              <a:rect r="r" b="b" t="t" l="l"/>
              <a:pathLst>
                <a:path h="175329" w="1076238">
                  <a:moveTo>
                    <a:pt x="87664" y="0"/>
                  </a:moveTo>
                  <a:lnTo>
                    <a:pt x="988574" y="0"/>
                  </a:lnTo>
                  <a:cubicBezTo>
                    <a:pt x="1036990" y="0"/>
                    <a:pt x="1076238" y="39249"/>
                    <a:pt x="1076238" y="87664"/>
                  </a:cubicBezTo>
                  <a:lnTo>
                    <a:pt x="1076238" y="87664"/>
                  </a:lnTo>
                  <a:cubicBezTo>
                    <a:pt x="1076238" y="110914"/>
                    <a:pt x="1067002" y="133212"/>
                    <a:pt x="1050562" y="149652"/>
                  </a:cubicBezTo>
                  <a:cubicBezTo>
                    <a:pt x="1034122" y="166093"/>
                    <a:pt x="1011824" y="175329"/>
                    <a:pt x="988574"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9" id="19"/>
            <p:cNvSpPr txBox="true"/>
            <p:nvPr/>
          </p:nvSpPr>
          <p:spPr>
            <a:xfrm>
              <a:off x="0" y="-47625"/>
              <a:ext cx="1076238" cy="222954"/>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4159301" y="2066226"/>
            <a:ext cx="6842466" cy="1904633"/>
            <a:chOff x="0" y="0"/>
            <a:chExt cx="1802131" cy="501632"/>
          </a:xfrm>
        </p:grpSpPr>
        <p:sp>
          <p:nvSpPr>
            <p:cNvPr name="Freeform 21" id="21"/>
            <p:cNvSpPr/>
            <p:nvPr/>
          </p:nvSpPr>
          <p:spPr>
            <a:xfrm flipH="false" flipV="false" rot="0">
              <a:off x="0" y="0"/>
              <a:ext cx="1802131" cy="501632"/>
            </a:xfrm>
            <a:custGeom>
              <a:avLst/>
              <a:gdLst/>
              <a:ahLst/>
              <a:cxnLst/>
              <a:rect r="r" b="b" t="t" l="l"/>
              <a:pathLst>
                <a:path h="501632" w="1802131">
                  <a:moveTo>
                    <a:pt x="21498" y="0"/>
                  </a:moveTo>
                  <a:lnTo>
                    <a:pt x="1780633" y="0"/>
                  </a:lnTo>
                  <a:cubicBezTo>
                    <a:pt x="1786335" y="0"/>
                    <a:pt x="1791803" y="2265"/>
                    <a:pt x="1795834" y="6296"/>
                  </a:cubicBezTo>
                  <a:cubicBezTo>
                    <a:pt x="1799866" y="10328"/>
                    <a:pt x="1802131" y="15796"/>
                    <a:pt x="1802131" y="21498"/>
                  </a:cubicBezTo>
                  <a:lnTo>
                    <a:pt x="1802131" y="480134"/>
                  </a:lnTo>
                  <a:cubicBezTo>
                    <a:pt x="1802131" y="492007"/>
                    <a:pt x="1792506" y="501632"/>
                    <a:pt x="1780633" y="501632"/>
                  </a:cubicBezTo>
                  <a:lnTo>
                    <a:pt x="21498" y="501632"/>
                  </a:lnTo>
                  <a:cubicBezTo>
                    <a:pt x="15796" y="501632"/>
                    <a:pt x="10328" y="499367"/>
                    <a:pt x="6296" y="495335"/>
                  </a:cubicBezTo>
                  <a:cubicBezTo>
                    <a:pt x="2265" y="491304"/>
                    <a:pt x="0" y="485836"/>
                    <a:pt x="0" y="480134"/>
                  </a:cubicBezTo>
                  <a:lnTo>
                    <a:pt x="0" y="21498"/>
                  </a:lnTo>
                  <a:cubicBezTo>
                    <a:pt x="0" y="15796"/>
                    <a:pt x="2265" y="10328"/>
                    <a:pt x="6296" y="6296"/>
                  </a:cubicBezTo>
                  <a:cubicBezTo>
                    <a:pt x="10328" y="2265"/>
                    <a:pt x="15796" y="0"/>
                    <a:pt x="21498" y="0"/>
                  </a:cubicBezTo>
                  <a:close/>
                </a:path>
              </a:pathLst>
            </a:custGeom>
            <a:solidFill>
              <a:srgbClr val="5188CC"/>
            </a:solidFill>
          </p:spPr>
        </p:sp>
        <p:sp>
          <p:nvSpPr>
            <p:cNvPr name="TextBox 22" id="22"/>
            <p:cNvSpPr txBox="true"/>
            <p:nvPr/>
          </p:nvSpPr>
          <p:spPr>
            <a:xfrm>
              <a:off x="0" y="-47625"/>
              <a:ext cx="1802131" cy="549257"/>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4338422" y="4991384"/>
            <a:ext cx="3628835"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Solution</a:t>
            </a:r>
          </a:p>
        </p:txBody>
      </p:sp>
      <p:sp>
        <p:nvSpPr>
          <p:cNvPr name="TextBox 24" id="24"/>
          <p:cNvSpPr txBox="true"/>
          <p:nvPr/>
        </p:nvSpPr>
        <p:spPr>
          <a:xfrm rot="0">
            <a:off x="4517534" y="5982443"/>
            <a:ext cx="6484233" cy="1406523"/>
          </a:xfrm>
          <a:prstGeom prst="rect">
            <a:avLst/>
          </a:prstGeom>
        </p:spPr>
        <p:txBody>
          <a:bodyPr anchor="t" rtlCol="false" tIns="0" lIns="0" bIns="0" rIns="0">
            <a:spAutoFit/>
          </a:bodyPr>
          <a:lstStyle/>
          <a:p>
            <a:pPr algn="just">
              <a:lnSpc>
                <a:spcPts val="2800"/>
              </a:lnSpc>
            </a:pPr>
            <a:r>
              <a:rPr lang="en-US" sz="2000" b="true">
                <a:solidFill>
                  <a:srgbClr val="FFFFFF"/>
                </a:solidFill>
                <a:latin typeface="Aileron Bold"/>
                <a:ea typeface="Aileron Bold"/>
                <a:cs typeface="Aileron Bold"/>
                <a:sym typeface="Aileron Bold"/>
              </a:rPr>
              <a:t>Th</a:t>
            </a:r>
            <a:r>
              <a:rPr lang="en-US" sz="2000" b="true">
                <a:solidFill>
                  <a:srgbClr val="FFFFFF"/>
                </a:solidFill>
                <a:latin typeface="Aileron Bold"/>
                <a:ea typeface="Aileron Bold"/>
                <a:cs typeface="Aileron Bold"/>
                <a:sym typeface="Aileron Bold"/>
              </a:rPr>
              <a:t>is project aims to solve those issues by creating a centralized system that allows users to easily browse books and authors, manage their accounts, and interact with library resources online.</a:t>
            </a:r>
          </a:p>
        </p:txBody>
      </p:sp>
      <p:sp>
        <p:nvSpPr>
          <p:cNvPr name="TextBox 25" id="25"/>
          <p:cNvSpPr txBox="true"/>
          <p:nvPr/>
        </p:nvSpPr>
        <p:spPr>
          <a:xfrm rot="0">
            <a:off x="4437687" y="1302958"/>
            <a:ext cx="3529570"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Problem</a:t>
            </a:r>
          </a:p>
        </p:txBody>
      </p:sp>
      <p:sp>
        <p:nvSpPr>
          <p:cNvPr name="TextBox 26" id="26"/>
          <p:cNvSpPr txBox="true"/>
          <p:nvPr/>
        </p:nvSpPr>
        <p:spPr>
          <a:xfrm rot="0">
            <a:off x="4517534" y="2278586"/>
            <a:ext cx="6124340" cy="1406523"/>
          </a:xfrm>
          <a:prstGeom prst="rect">
            <a:avLst/>
          </a:prstGeom>
        </p:spPr>
        <p:txBody>
          <a:bodyPr anchor="t" rtlCol="false" tIns="0" lIns="0" bIns="0" rIns="0">
            <a:spAutoFit/>
          </a:bodyPr>
          <a:lstStyle/>
          <a:p>
            <a:pPr algn="just">
              <a:lnSpc>
                <a:spcPts val="2800"/>
              </a:lnSpc>
            </a:pPr>
            <a:r>
              <a:rPr lang="en-US" sz="2000" b="true">
                <a:solidFill>
                  <a:srgbClr val="FFFFFF"/>
                </a:solidFill>
                <a:latin typeface="Aileron Bold"/>
                <a:ea typeface="Aileron Bold"/>
                <a:cs typeface="Aileron Bold"/>
                <a:sym typeface="Aileron Bold"/>
              </a:rPr>
              <a:t>In many libraries today, managing books, tracking borrowers, and organizing author information is still done manually—leading to errors, delays, and limited accessibility.</a:t>
            </a:r>
          </a:p>
        </p:txBody>
      </p:sp>
      <p:sp>
        <p:nvSpPr>
          <p:cNvPr name="TextBox 27" id="27"/>
          <p:cNvSpPr txBox="true"/>
          <p:nvPr/>
        </p:nvSpPr>
        <p:spPr>
          <a:xfrm rot="0">
            <a:off x="3730693" y="7714102"/>
            <a:ext cx="13528607" cy="3031247"/>
          </a:xfrm>
          <a:prstGeom prst="rect">
            <a:avLst/>
          </a:prstGeom>
        </p:spPr>
        <p:txBody>
          <a:bodyPr anchor="t" rtlCol="false" tIns="0" lIns="0" bIns="0" rIns="0">
            <a:spAutoFit/>
          </a:bodyPr>
          <a:lstStyle/>
          <a:p>
            <a:pPr algn="just" marL="0" indent="0" lvl="0">
              <a:lnSpc>
                <a:spcPts val="3420"/>
              </a:lnSpc>
              <a:spcBef>
                <a:spcPct val="0"/>
              </a:spcBef>
            </a:pPr>
          </a:p>
          <a:p>
            <a:pPr algn="l" marL="0" indent="0" lvl="0">
              <a:lnSpc>
                <a:spcPts val="3420"/>
              </a:lnSpc>
              <a:spcBef>
                <a:spcPct val="0"/>
              </a:spcBef>
            </a:pPr>
          </a:p>
          <a:p>
            <a:pPr algn="l" marL="0" indent="0" lvl="0">
              <a:lnSpc>
                <a:spcPts val="3420"/>
              </a:lnSpc>
              <a:spcBef>
                <a:spcPct val="0"/>
              </a:spcBef>
            </a:pPr>
            <a:r>
              <a:rPr lang="en-US" b="true" sz="2443" strike="noStrike" u="none">
                <a:solidFill>
                  <a:srgbClr val="021828"/>
                </a:solidFill>
                <a:latin typeface="Aileron Bold"/>
                <a:ea typeface="Aileron Bold"/>
                <a:cs typeface="Aileron Bold"/>
                <a:sym typeface="Aileron Bold"/>
              </a:rPr>
              <a:t>This project will show how technology can  change the way we manage information and improve the useful of digital world ensuring libraries stay relevant in the digital age. </a:t>
            </a:r>
          </a:p>
          <a:p>
            <a:pPr algn="just" marL="0" indent="0" lvl="0">
              <a:lnSpc>
                <a:spcPts val="3420"/>
              </a:lnSpc>
              <a:spcBef>
                <a:spcPct val="0"/>
              </a:spcBef>
            </a:pPr>
          </a:p>
          <a:p>
            <a:pPr algn="just" marL="0" indent="0" lvl="0">
              <a:lnSpc>
                <a:spcPts val="3420"/>
              </a:lnSpc>
              <a:spcBef>
                <a:spcPct val="0"/>
              </a:spcBef>
            </a:pPr>
          </a:p>
          <a:p>
            <a:pPr algn="just" marL="0" indent="0" lvl="0">
              <a:lnSpc>
                <a:spcPts val="342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90923" y="3530631"/>
            <a:ext cx="13706153" cy="4072551"/>
            <a:chOff x="0" y="0"/>
            <a:chExt cx="3609851" cy="1072606"/>
          </a:xfrm>
        </p:grpSpPr>
        <p:sp>
          <p:nvSpPr>
            <p:cNvPr name="Freeform 3" id="3"/>
            <p:cNvSpPr/>
            <p:nvPr/>
          </p:nvSpPr>
          <p:spPr>
            <a:xfrm flipH="false" flipV="false" rot="0">
              <a:off x="0" y="0"/>
              <a:ext cx="3609851" cy="1072606"/>
            </a:xfrm>
            <a:custGeom>
              <a:avLst/>
              <a:gdLst/>
              <a:ahLst/>
              <a:cxnLst/>
              <a:rect r="r" b="b" t="t" l="l"/>
              <a:pathLst>
                <a:path h="1072606" w="3609851">
                  <a:moveTo>
                    <a:pt x="33326" y="0"/>
                  </a:moveTo>
                  <a:lnTo>
                    <a:pt x="3576525" y="0"/>
                  </a:lnTo>
                  <a:cubicBezTo>
                    <a:pt x="3585363" y="0"/>
                    <a:pt x="3593840" y="3511"/>
                    <a:pt x="3600090" y="9761"/>
                  </a:cubicBezTo>
                  <a:cubicBezTo>
                    <a:pt x="3606340" y="16011"/>
                    <a:pt x="3609851" y="24488"/>
                    <a:pt x="3609851" y="33326"/>
                  </a:cubicBezTo>
                  <a:lnTo>
                    <a:pt x="3609851" y="1039280"/>
                  </a:lnTo>
                  <a:cubicBezTo>
                    <a:pt x="3609851" y="1057685"/>
                    <a:pt x="3594930" y="1072606"/>
                    <a:pt x="3576525" y="1072606"/>
                  </a:cubicBezTo>
                  <a:lnTo>
                    <a:pt x="33326" y="1072606"/>
                  </a:lnTo>
                  <a:cubicBezTo>
                    <a:pt x="14921" y="1072606"/>
                    <a:pt x="0" y="1057685"/>
                    <a:pt x="0" y="1039280"/>
                  </a:cubicBezTo>
                  <a:lnTo>
                    <a:pt x="0" y="33326"/>
                  </a:lnTo>
                  <a:cubicBezTo>
                    <a:pt x="0" y="14921"/>
                    <a:pt x="14921" y="0"/>
                    <a:pt x="33326" y="0"/>
                  </a:cubicBezTo>
                  <a:close/>
                </a:path>
              </a:pathLst>
            </a:custGeom>
            <a:solidFill>
              <a:srgbClr val="E1EDFC"/>
            </a:solidFill>
          </p:spPr>
        </p:sp>
        <p:sp>
          <p:nvSpPr>
            <p:cNvPr name="TextBox 4" id="4"/>
            <p:cNvSpPr txBox="true"/>
            <p:nvPr/>
          </p:nvSpPr>
          <p:spPr>
            <a:xfrm>
              <a:off x="0" y="-47625"/>
              <a:ext cx="3609851" cy="1120231"/>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331808" y="4293018"/>
            <a:ext cx="17624385" cy="2366802"/>
          </a:xfrm>
          <a:prstGeom prst="rect">
            <a:avLst/>
          </a:prstGeom>
        </p:spPr>
        <p:txBody>
          <a:bodyPr anchor="t" rtlCol="false" tIns="0" lIns="0" bIns="0" rIns="0">
            <a:spAutoFit/>
          </a:bodyPr>
          <a:lstStyle/>
          <a:p>
            <a:pPr algn="ctr">
              <a:lnSpc>
                <a:spcPts val="8867"/>
              </a:lnSpc>
            </a:pPr>
            <a:r>
              <a:rPr lang="en-US" sz="6982" b="true">
                <a:solidFill>
                  <a:srgbClr val="0E2F5F"/>
                </a:solidFill>
                <a:latin typeface="Akzidenz-Grotesk Heavy"/>
                <a:ea typeface="Akzidenz-Grotesk Heavy"/>
                <a:cs typeface="Akzidenz-Grotesk Heavy"/>
                <a:sym typeface="Akzidenz-Grotesk Heavy"/>
              </a:rPr>
              <a:t>2. Simple Visual Showcase</a:t>
            </a:r>
          </a:p>
          <a:p>
            <a:pPr algn="ctr">
              <a:lnSpc>
                <a:spcPts val="8867"/>
              </a:lnSpc>
            </a:pPr>
            <a:r>
              <a:rPr lang="en-US" sz="6982" b="true">
                <a:solidFill>
                  <a:srgbClr val="0E2F5F"/>
                </a:solidFill>
                <a:latin typeface="Akzidenz-Grotesk Heavy"/>
                <a:ea typeface="Akzidenz-Grotesk Heavy"/>
                <a:cs typeface="Akzidenz-Grotesk Heavy"/>
                <a:sym typeface="Akzidenz-Grotesk Heavy"/>
              </a:rPr>
              <a:t>(Demo)</a:t>
            </a:r>
          </a:p>
        </p:txBody>
      </p:sp>
      <p:sp>
        <p:nvSpPr>
          <p:cNvPr name="Freeform 6" id="6"/>
          <p:cNvSpPr/>
          <p:nvPr/>
        </p:nvSpPr>
        <p:spPr>
          <a:xfrm flipH="false" flipV="false" rot="0">
            <a:off x="16032840" y="887921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979080" y="-1149376"/>
            <a:ext cx="2929552" cy="2929552"/>
          </a:xfrm>
          <a:custGeom>
            <a:avLst/>
            <a:gdLst/>
            <a:ahLst/>
            <a:cxnLst/>
            <a:rect r="r" b="b" t="t" l="l"/>
            <a:pathLst>
              <a:path h="2929552" w="2929552">
                <a:moveTo>
                  <a:pt x="0" y="0"/>
                </a:moveTo>
                <a:lnTo>
                  <a:pt x="2929552" y="0"/>
                </a:lnTo>
                <a:lnTo>
                  <a:pt x="2929552" y="2929552"/>
                </a:lnTo>
                <a:lnTo>
                  <a:pt x="0" y="2929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07010"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7795" y="6200770"/>
            <a:ext cx="4917769" cy="665701"/>
            <a:chOff x="0" y="0"/>
            <a:chExt cx="1295215" cy="175329"/>
          </a:xfrm>
        </p:grpSpPr>
        <p:sp>
          <p:nvSpPr>
            <p:cNvPr name="Freeform 3" id="3"/>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4" id="4"/>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707795" y="3454560"/>
            <a:ext cx="4917769" cy="665701"/>
            <a:chOff x="0" y="0"/>
            <a:chExt cx="1295215" cy="175329"/>
          </a:xfrm>
        </p:grpSpPr>
        <p:sp>
          <p:nvSpPr>
            <p:cNvPr name="Freeform 6" id="6"/>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7" id="7"/>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763494" y="3454560"/>
            <a:ext cx="665701" cy="665701"/>
          </a:xfrm>
          <a:custGeom>
            <a:avLst/>
            <a:gdLst/>
            <a:ahLst/>
            <a:cxnLst/>
            <a:rect r="r" b="b" t="t" l="l"/>
            <a:pathLst>
              <a:path h="665701" w="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63494" y="6200770"/>
            <a:ext cx="665701" cy="665701"/>
          </a:xfrm>
          <a:custGeom>
            <a:avLst/>
            <a:gdLst/>
            <a:ahLst/>
            <a:cxnLst/>
            <a:rect r="r" b="b" t="t" l="l"/>
            <a:pathLst>
              <a:path h="665701" w="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367814" y="-1205189"/>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574039"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715029" y="-74616"/>
            <a:ext cx="3572971" cy="10361616"/>
          </a:xfrm>
          <a:custGeom>
            <a:avLst/>
            <a:gdLst/>
            <a:ahLst/>
            <a:cxnLst/>
            <a:rect r="r" b="b" t="t" l="l"/>
            <a:pathLst>
              <a:path h="10361616" w="3572971">
                <a:moveTo>
                  <a:pt x="0" y="0"/>
                </a:moveTo>
                <a:lnTo>
                  <a:pt x="3572971" y="0"/>
                </a:lnTo>
                <a:lnTo>
                  <a:pt x="3572971" y="10361616"/>
                </a:lnTo>
                <a:lnTo>
                  <a:pt x="0" y="10361616"/>
                </a:lnTo>
                <a:lnTo>
                  <a:pt x="0" y="0"/>
                </a:lnTo>
                <a:close/>
              </a:path>
            </a:pathLst>
          </a:custGeom>
          <a:blipFill>
            <a:blip r:embed="rId8"/>
            <a:stretch>
              <a:fillRect l="0" t="0" r="0" b="0"/>
            </a:stretch>
          </a:blipFill>
        </p:spPr>
      </p:sp>
      <p:sp>
        <p:nvSpPr>
          <p:cNvPr name="TextBox 13" id="13"/>
          <p:cNvSpPr txBox="true"/>
          <p:nvPr/>
        </p:nvSpPr>
        <p:spPr>
          <a:xfrm rot="0">
            <a:off x="279130" y="4165597"/>
            <a:ext cx="7775100" cy="17589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Create: Add new books with  title, ISBN, genre, publication year</a:t>
            </a:r>
          </a:p>
          <a:p>
            <a:pPr algn="just">
              <a:lnSpc>
                <a:spcPts val="2800"/>
              </a:lnSpc>
            </a:pPr>
            <a:r>
              <a:rPr lang="en-US" sz="2000" b="true">
                <a:solidFill>
                  <a:srgbClr val="0E2F5F"/>
                </a:solidFill>
                <a:latin typeface="Aileron Ultra-Bold"/>
                <a:ea typeface="Aileron Ultra-Bold"/>
                <a:cs typeface="Aileron Ultra-Bold"/>
                <a:sym typeface="Aileron Ultra-Bold"/>
              </a:rPr>
              <a:t>Read: Retrieve all books or filter by various parameters</a:t>
            </a:r>
          </a:p>
          <a:p>
            <a:pPr algn="just">
              <a:lnSpc>
                <a:spcPts val="2800"/>
              </a:lnSpc>
            </a:pPr>
            <a:r>
              <a:rPr lang="en-US" sz="2000" b="true">
                <a:solidFill>
                  <a:srgbClr val="0E2F5F"/>
                </a:solidFill>
                <a:latin typeface="Aileron Ultra-Bold"/>
                <a:ea typeface="Aileron Ultra-Bold"/>
                <a:cs typeface="Aileron Ultra-Bold"/>
                <a:sym typeface="Aileron Ultra-Bold"/>
              </a:rPr>
              <a:t>Update: Modify book information.</a:t>
            </a:r>
          </a:p>
          <a:p>
            <a:pPr algn="just">
              <a:lnSpc>
                <a:spcPts val="2800"/>
              </a:lnSpc>
            </a:pPr>
            <a:r>
              <a:rPr lang="en-US" sz="2000" b="true">
                <a:solidFill>
                  <a:srgbClr val="0E2F5F"/>
                </a:solidFill>
                <a:latin typeface="Aileron Ultra-Bold"/>
                <a:ea typeface="Aileron Ultra-Bold"/>
                <a:cs typeface="Aileron Ultra-Bold"/>
                <a:sym typeface="Aileron Ultra-Bold"/>
              </a:rPr>
              <a:t>Delete: Remove books while automatically handling related records</a:t>
            </a:r>
          </a:p>
        </p:txBody>
      </p:sp>
      <p:sp>
        <p:nvSpPr>
          <p:cNvPr name="TextBox 14" id="14"/>
          <p:cNvSpPr txBox="true"/>
          <p:nvPr/>
        </p:nvSpPr>
        <p:spPr>
          <a:xfrm rot="0">
            <a:off x="302138" y="7076021"/>
            <a:ext cx="7775100" cy="17589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Create: Add new authors to the system</a:t>
            </a:r>
          </a:p>
          <a:p>
            <a:pPr algn="just">
              <a:lnSpc>
                <a:spcPts val="2800"/>
              </a:lnSpc>
            </a:pPr>
            <a:r>
              <a:rPr lang="en-US" sz="2000" b="true">
                <a:solidFill>
                  <a:srgbClr val="0E2F5F"/>
                </a:solidFill>
                <a:latin typeface="Aileron Ultra-Bold"/>
                <a:ea typeface="Aileron Ultra-Bold"/>
                <a:cs typeface="Aileron Ultra-Bold"/>
                <a:sym typeface="Aileron Ultra-Bold"/>
              </a:rPr>
              <a:t>Read: Retrieve all authors or find by name or ID</a:t>
            </a:r>
          </a:p>
          <a:p>
            <a:pPr algn="just">
              <a:lnSpc>
                <a:spcPts val="2800"/>
              </a:lnSpc>
            </a:pPr>
            <a:r>
              <a:rPr lang="en-US" sz="2000" b="true">
                <a:solidFill>
                  <a:srgbClr val="0E2F5F"/>
                </a:solidFill>
                <a:latin typeface="Aileron Ultra-Bold"/>
                <a:ea typeface="Aileron Ultra-Bold"/>
                <a:cs typeface="Aileron Ultra-Bold"/>
                <a:sym typeface="Aileron Ultra-Bold"/>
              </a:rPr>
              <a:t>Update: Modify author information.</a:t>
            </a:r>
          </a:p>
          <a:p>
            <a:pPr algn="just">
              <a:lnSpc>
                <a:spcPts val="2800"/>
              </a:lnSpc>
            </a:pPr>
            <a:r>
              <a:rPr lang="en-US" sz="2000" b="true">
                <a:solidFill>
                  <a:srgbClr val="0E2F5F"/>
                </a:solidFill>
                <a:latin typeface="Aileron Ultra-Bold"/>
                <a:ea typeface="Aileron Ultra-Bold"/>
                <a:cs typeface="Aileron Ultra-Bold"/>
                <a:sym typeface="Aileron Ultra-Bold"/>
              </a:rPr>
              <a:t>Delete: Remove authors while automatically handling related records</a:t>
            </a:r>
          </a:p>
        </p:txBody>
      </p:sp>
      <p:sp>
        <p:nvSpPr>
          <p:cNvPr name="TextBox 15" id="15"/>
          <p:cNvSpPr txBox="true"/>
          <p:nvPr/>
        </p:nvSpPr>
        <p:spPr>
          <a:xfrm rot="0">
            <a:off x="1028700" y="895350"/>
            <a:ext cx="9382325" cy="893762"/>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0E2F5F"/>
                </a:solidFill>
                <a:latin typeface="Akzidenz-Grotesk Heavy"/>
                <a:ea typeface="Akzidenz-Grotesk Heavy"/>
                <a:cs typeface="Akzidenz-Grotesk Heavy"/>
                <a:sym typeface="Akzidenz-Grotesk Heavy"/>
              </a:rPr>
              <a:t>3. Back-End API</a:t>
            </a:r>
          </a:p>
        </p:txBody>
      </p:sp>
      <p:sp>
        <p:nvSpPr>
          <p:cNvPr name="TextBox 16" id="16"/>
          <p:cNvSpPr txBox="true"/>
          <p:nvPr/>
        </p:nvSpPr>
        <p:spPr>
          <a:xfrm rot="0">
            <a:off x="747032" y="2024542"/>
            <a:ext cx="11981203" cy="1153793"/>
          </a:xfrm>
          <a:prstGeom prst="rect">
            <a:avLst/>
          </a:prstGeom>
        </p:spPr>
        <p:txBody>
          <a:bodyPr anchor="t" rtlCol="false" tIns="0" lIns="0" bIns="0" rIns="0">
            <a:spAutoFit/>
          </a:bodyPr>
          <a:lstStyle/>
          <a:p>
            <a:pPr algn="l" marL="0" indent="0" lvl="0">
              <a:lnSpc>
                <a:spcPts val="3080"/>
              </a:lnSpc>
              <a:spcBef>
                <a:spcPct val="0"/>
              </a:spcBef>
            </a:pPr>
            <a:r>
              <a:rPr lang="en-US" b="true" sz="2200">
                <a:solidFill>
                  <a:srgbClr val="021828"/>
                </a:solidFill>
                <a:latin typeface="Aileron Bold"/>
                <a:ea typeface="Aileron Bold"/>
                <a:cs typeface="Aileron Bold"/>
                <a:sym typeface="Aileron Bold"/>
              </a:rPr>
              <a:t>We'v</a:t>
            </a:r>
            <a:r>
              <a:rPr lang="en-US" b="true" sz="2200" strike="noStrike" u="none">
                <a:solidFill>
                  <a:srgbClr val="021828"/>
                </a:solidFill>
                <a:latin typeface="Aileron Bold"/>
                <a:ea typeface="Aileron Bold"/>
                <a:cs typeface="Aileron Bold"/>
                <a:sym typeface="Aileron Bold"/>
              </a:rPr>
              <a:t>e developed a PHP-based REST API that provides a comprehensive solution for managing a library's books and authors catalog. The system is built using object-oriented programming principles and utilizes a PostgreSQL database for robust data storage.</a:t>
            </a:r>
          </a:p>
        </p:txBody>
      </p:sp>
      <p:sp>
        <p:nvSpPr>
          <p:cNvPr name="TextBox 17" id="17"/>
          <p:cNvSpPr txBox="true"/>
          <p:nvPr/>
        </p:nvSpPr>
        <p:spPr>
          <a:xfrm rot="0">
            <a:off x="1894203" y="6328248"/>
            <a:ext cx="4590969" cy="372743"/>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Authors Management</a:t>
            </a:r>
          </a:p>
        </p:txBody>
      </p:sp>
      <p:sp>
        <p:nvSpPr>
          <p:cNvPr name="TextBox 18" id="18"/>
          <p:cNvSpPr txBox="true"/>
          <p:nvPr/>
        </p:nvSpPr>
        <p:spPr>
          <a:xfrm rot="0">
            <a:off x="2578394" y="3582038"/>
            <a:ext cx="2818226"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 Books Management</a:t>
            </a:r>
          </a:p>
        </p:txBody>
      </p:sp>
      <p:sp>
        <p:nvSpPr>
          <p:cNvPr name="Freeform 19" id="19"/>
          <p:cNvSpPr/>
          <p:nvPr/>
        </p:nvSpPr>
        <p:spPr>
          <a:xfrm flipH="false" flipV="false" rot="0">
            <a:off x="8509981" y="3400133"/>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9451907" y="3454560"/>
            <a:ext cx="4917769" cy="665701"/>
            <a:chOff x="0" y="0"/>
            <a:chExt cx="1295215" cy="175329"/>
          </a:xfrm>
        </p:grpSpPr>
        <p:sp>
          <p:nvSpPr>
            <p:cNvPr name="Freeform 21" id="21"/>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22" id="22"/>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0371364" y="3591563"/>
            <a:ext cx="3078856"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Root Folder Directory</a:t>
            </a:r>
          </a:p>
        </p:txBody>
      </p:sp>
      <p:sp>
        <p:nvSpPr>
          <p:cNvPr name="Freeform 24" id="24"/>
          <p:cNvSpPr/>
          <p:nvPr/>
        </p:nvSpPr>
        <p:spPr>
          <a:xfrm flipH="false" flipV="false" rot="0">
            <a:off x="11297562" y="4567936"/>
            <a:ext cx="1226460" cy="379088"/>
          </a:xfrm>
          <a:custGeom>
            <a:avLst/>
            <a:gdLst/>
            <a:ahLst/>
            <a:cxnLst/>
            <a:rect r="r" b="b" t="t" l="l"/>
            <a:pathLst>
              <a:path h="379088" w="1226460">
                <a:moveTo>
                  <a:pt x="0" y="0"/>
                </a:moveTo>
                <a:lnTo>
                  <a:pt x="1226459" y="0"/>
                </a:lnTo>
                <a:lnTo>
                  <a:pt x="1226459" y="379087"/>
                </a:lnTo>
                <a:lnTo>
                  <a:pt x="0" y="3790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1297562" y="5223248"/>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1297562" y="5878561"/>
            <a:ext cx="1226460" cy="379088"/>
          </a:xfrm>
          <a:custGeom>
            <a:avLst/>
            <a:gdLst/>
            <a:ahLst/>
            <a:cxnLst/>
            <a:rect r="r" b="b" t="t" l="l"/>
            <a:pathLst>
              <a:path h="379088" w="1226460">
                <a:moveTo>
                  <a:pt x="0" y="0"/>
                </a:moveTo>
                <a:lnTo>
                  <a:pt x="1226459" y="0"/>
                </a:lnTo>
                <a:lnTo>
                  <a:pt x="1226459" y="379087"/>
                </a:lnTo>
                <a:lnTo>
                  <a:pt x="0" y="3790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0" y="-57150"/>
            <a:ext cx="2714273" cy="448308"/>
          </a:xfrm>
          <a:prstGeom prst="rect">
            <a:avLst/>
          </a:prstGeom>
        </p:spPr>
        <p:txBody>
          <a:bodyPr anchor="t" rtlCol="false" tIns="0" lIns="0" bIns="0" rIns="0">
            <a:spAutoFit/>
          </a:bodyPr>
          <a:lstStyle/>
          <a:p>
            <a:pPr algn="just">
              <a:lnSpc>
                <a:spcPts val="3640"/>
              </a:lnSpc>
            </a:pPr>
            <a:r>
              <a:rPr lang="en-US" sz="2600" b="true">
                <a:solidFill>
                  <a:srgbClr val="0E2F5F"/>
                </a:solidFill>
                <a:latin typeface="Aileron Bold"/>
                <a:ea typeface="Aileron Bold"/>
                <a:cs typeface="Aileron Bold"/>
                <a:sym typeface="Aileron Bold"/>
              </a:rPr>
              <a:t>Matthew Herrick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96132" y="-1249578"/>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69672"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416" t="9158" r="416" b="0"/>
          <a:stretch>
            <a:fillRect/>
          </a:stretch>
        </p:blipFill>
        <p:spPr>
          <a:xfrm flipH="false" flipV="false" rot="0">
            <a:off x="798412" y="1686333"/>
            <a:ext cx="16691175" cy="8600667"/>
          </a:xfrm>
          <a:prstGeom prst="rect">
            <a:avLst/>
          </a:prstGeom>
        </p:spPr>
      </p:pic>
      <p:sp>
        <p:nvSpPr>
          <p:cNvPr name="TextBox 5" id="5"/>
          <p:cNvSpPr txBox="true"/>
          <p:nvPr/>
        </p:nvSpPr>
        <p:spPr>
          <a:xfrm rot="0">
            <a:off x="1028700" y="257808"/>
            <a:ext cx="9382325" cy="893762"/>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0E2F5F"/>
                </a:solidFill>
                <a:latin typeface="Akzidenz-Grotesk Heavy"/>
                <a:ea typeface="Akzidenz-Grotesk Heavy"/>
                <a:cs typeface="Akzidenz-Grotesk Heavy"/>
                <a:sym typeface="Akzidenz-Grotesk Heavy"/>
              </a:rPr>
              <a:t>Back-End API continued</a:t>
            </a:r>
          </a:p>
        </p:txBody>
      </p:sp>
      <p:sp>
        <p:nvSpPr>
          <p:cNvPr name="TextBox 6" id="6"/>
          <p:cNvSpPr txBox="true"/>
          <p:nvPr/>
        </p:nvSpPr>
        <p:spPr>
          <a:xfrm rot="0">
            <a:off x="0" y="-57150"/>
            <a:ext cx="2714273" cy="448308"/>
          </a:xfrm>
          <a:prstGeom prst="rect">
            <a:avLst/>
          </a:prstGeom>
        </p:spPr>
        <p:txBody>
          <a:bodyPr anchor="t" rtlCol="false" tIns="0" lIns="0" bIns="0" rIns="0">
            <a:spAutoFit/>
          </a:bodyPr>
          <a:lstStyle/>
          <a:p>
            <a:pPr algn="just">
              <a:lnSpc>
                <a:spcPts val="3640"/>
              </a:lnSpc>
            </a:pPr>
            <a:r>
              <a:rPr lang="en-US" sz="2600" b="true">
                <a:solidFill>
                  <a:srgbClr val="0E2F5F"/>
                </a:solidFill>
                <a:latin typeface="Aileron Bold"/>
                <a:ea typeface="Aileron Bold"/>
                <a:cs typeface="Aileron Bold"/>
                <a:sym typeface="Aileron Bold"/>
              </a:rPr>
              <a:t>Matthew Herrick</a:t>
            </a:r>
          </a:p>
        </p:txBody>
      </p:sp>
      <p:sp>
        <p:nvSpPr>
          <p:cNvPr name="TextBox 7" id="7"/>
          <p:cNvSpPr txBox="true"/>
          <p:nvPr/>
        </p:nvSpPr>
        <p:spPr>
          <a:xfrm rot="0">
            <a:off x="7815255" y="914400"/>
            <a:ext cx="2657490" cy="716915"/>
          </a:xfrm>
          <a:prstGeom prst="rect">
            <a:avLst/>
          </a:prstGeom>
        </p:spPr>
        <p:txBody>
          <a:bodyPr anchor="t" rtlCol="false" tIns="0" lIns="0" bIns="0" rIns="0">
            <a:spAutoFit/>
          </a:bodyPr>
          <a:lstStyle/>
          <a:p>
            <a:pPr algn="l" marL="0" indent="0" lvl="0">
              <a:lnSpc>
                <a:spcPts val="5080"/>
              </a:lnSpc>
              <a:spcBef>
                <a:spcPct val="0"/>
              </a:spcBef>
            </a:pPr>
            <a:r>
              <a:rPr lang="en-US" sz="4000">
                <a:solidFill>
                  <a:srgbClr val="0E2F5F"/>
                </a:solidFill>
                <a:latin typeface="Akzidenz-Grotesk"/>
                <a:ea typeface="Akzidenz-Grotesk"/>
                <a:cs typeface="Akzidenz-Grotesk"/>
                <a:sym typeface="Akzidenz-Grotesk"/>
              </a:rPr>
              <a:t>Book Model</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96132" y="-1249578"/>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69672"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2847" r="0" b="2847"/>
          <a:stretch>
            <a:fillRect/>
          </a:stretch>
        </p:blipFill>
        <p:spPr>
          <a:xfrm flipH="false" flipV="false" rot="0">
            <a:off x="798412" y="1686333"/>
            <a:ext cx="16691175" cy="8854024"/>
          </a:xfrm>
          <a:prstGeom prst="rect">
            <a:avLst/>
          </a:prstGeom>
        </p:spPr>
      </p:pic>
      <p:sp>
        <p:nvSpPr>
          <p:cNvPr name="TextBox 5" id="5"/>
          <p:cNvSpPr txBox="true"/>
          <p:nvPr/>
        </p:nvSpPr>
        <p:spPr>
          <a:xfrm rot="0">
            <a:off x="1028700" y="257808"/>
            <a:ext cx="9382325" cy="893762"/>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0E2F5F"/>
                </a:solidFill>
                <a:latin typeface="Akzidenz-Grotesk Heavy"/>
                <a:ea typeface="Akzidenz-Grotesk Heavy"/>
                <a:cs typeface="Akzidenz-Grotesk Heavy"/>
                <a:sym typeface="Akzidenz-Grotesk Heavy"/>
              </a:rPr>
              <a:t>Back-End API continued</a:t>
            </a:r>
          </a:p>
        </p:txBody>
      </p:sp>
      <p:sp>
        <p:nvSpPr>
          <p:cNvPr name="TextBox 6" id="6"/>
          <p:cNvSpPr txBox="true"/>
          <p:nvPr/>
        </p:nvSpPr>
        <p:spPr>
          <a:xfrm rot="0">
            <a:off x="0" y="-57150"/>
            <a:ext cx="2714273" cy="448308"/>
          </a:xfrm>
          <a:prstGeom prst="rect">
            <a:avLst/>
          </a:prstGeom>
        </p:spPr>
        <p:txBody>
          <a:bodyPr anchor="t" rtlCol="false" tIns="0" lIns="0" bIns="0" rIns="0">
            <a:spAutoFit/>
          </a:bodyPr>
          <a:lstStyle/>
          <a:p>
            <a:pPr algn="just">
              <a:lnSpc>
                <a:spcPts val="3640"/>
              </a:lnSpc>
            </a:pPr>
            <a:r>
              <a:rPr lang="en-US" sz="2600" b="true">
                <a:solidFill>
                  <a:srgbClr val="0E2F5F"/>
                </a:solidFill>
                <a:latin typeface="Aileron Bold"/>
                <a:ea typeface="Aileron Bold"/>
                <a:cs typeface="Aileron Bold"/>
                <a:sym typeface="Aileron Bold"/>
              </a:rPr>
              <a:t>Matthew Herrick</a:t>
            </a:r>
          </a:p>
        </p:txBody>
      </p:sp>
      <p:sp>
        <p:nvSpPr>
          <p:cNvPr name="TextBox 7" id="7"/>
          <p:cNvSpPr txBox="true"/>
          <p:nvPr/>
        </p:nvSpPr>
        <p:spPr>
          <a:xfrm rot="0">
            <a:off x="7216839" y="914400"/>
            <a:ext cx="3854321" cy="716915"/>
          </a:xfrm>
          <a:prstGeom prst="rect">
            <a:avLst/>
          </a:prstGeom>
        </p:spPr>
        <p:txBody>
          <a:bodyPr anchor="t" rtlCol="false" tIns="0" lIns="0" bIns="0" rIns="0">
            <a:spAutoFit/>
          </a:bodyPr>
          <a:lstStyle/>
          <a:p>
            <a:pPr algn="l" marL="0" indent="0" lvl="0">
              <a:lnSpc>
                <a:spcPts val="5080"/>
              </a:lnSpc>
              <a:spcBef>
                <a:spcPct val="0"/>
              </a:spcBef>
            </a:pPr>
            <a:r>
              <a:rPr lang="en-US" sz="4000">
                <a:solidFill>
                  <a:srgbClr val="0E2F5F"/>
                </a:solidFill>
                <a:latin typeface="Akzidenz-Grotesk"/>
                <a:ea typeface="Akzidenz-Grotesk"/>
                <a:cs typeface="Akzidenz-Grotesk"/>
                <a:sym typeface="Akzidenz-Grotesk"/>
              </a:rPr>
              <a:t>Author Model/API</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DAGkM8jSljs</dc:identifier>
  <dcterms:modified xsi:type="dcterms:W3CDTF">2011-08-01T06:04:30Z</dcterms:modified>
  <cp:revision>1</cp:revision>
  <dc:title>www.reallygreatsite.com</dc:title>
</cp:coreProperties>
</file>